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48" r:id="rId5"/>
    <p:sldMasterId id="2147483660" r:id="rId6"/>
  </p:sldMasterIdLst>
  <p:notesMasterIdLst>
    <p:notesMasterId r:id="rId33"/>
  </p:notesMasterIdLst>
  <p:sldIdLst>
    <p:sldId id="261" r:id="rId7"/>
    <p:sldId id="260" r:id="rId8"/>
    <p:sldId id="264" r:id="rId9"/>
    <p:sldId id="265" r:id="rId10"/>
    <p:sldId id="266" r:id="rId11"/>
    <p:sldId id="268"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63"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99"/>
    <a:srgbClr val="EECBCB"/>
    <a:srgbClr val="B20204"/>
    <a:srgbClr val="0027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621484-1A7B-4412-86A6-AD3AA371B436}" v="7" dt="2021-01-11T08:41:29.6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528" autoAdjust="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rt Van Grieken" userId="f911d0cbaf14e789" providerId="LiveId" clId="{62D81185-81F3-408B-AC47-18B016950949}"/>
    <pc:docChg chg="custSel modSld">
      <pc:chgData name="Geert Van Grieken" userId="f911d0cbaf14e789" providerId="LiveId" clId="{62D81185-81F3-408B-AC47-18B016950949}" dt="2021-01-11T08:44:18.256" v="23" actId="20577"/>
      <pc:docMkLst>
        <pc:docMk/>
      </pc:docMkLst>
      <pc:sldChg chg="modSp mod">
        <pc:chgData name="Geert Van Grieken" userId="f911d0cbaf14e789" providerId="LiveId" clId="{62D81185-81F3-408B-AC47-18B016950949}" dt="2021-01-11T08:44:18.256" v="23" actId="20577"/>
        <pc:sldMkLst>
          <pc:docMk/>
          <pc:sldMk cId="3089459509" sldId="261"/>
        </pc:sldMkLst>
        <pc:spChg chg="mod">
          <ac:chgData name="Geert Van Grieken" userId="f911d0cbaf14e789" providerId="LiveId" clId="{62D81185-81F3-408B-AC47-18B016950949}" dt="2021-01-11T08:44:18.256" v="23" actId="20577"/>
          <ac:spMkLst>
            <pc:docMk/>
            <pc:sldMk cId="3089459509" sldId="261"/>
            <ac:spMk id="5" creationId="{B50B8636-0A1D-41D9-B5B0-93BC7E4A52E3}"/>
          </ac:spMkLst>
        </pc:spChg>
      </pc:sldChg>
    </pc:docChg>
  </pc:docChgLst>
  <pc:docChgLst>
    <pc:chgData name="Van Grieken Geert" userId="S::p063819@ap.be::ec5159a4-a423-4369-90d1-e231765fdf7f" providerId="AD" clId="Web-{A4621484-1A7B-4412-86A6-AD3AA371B436}"/>
    <pc:docChg chg="modSld">
      <pc:chgData name="Van Grieken Geert" userId="S::p063819@ap.be::ec5159a4-a423-4369-90d1-e231765fdf7f" providerId="AD" clId="Web-{A4621484-1A7B-4412-86A6-AD3AA371B436}" dt="2021-01-11T08:41:29.646" v="5" actId="20577"/>
      <pc:docMkLst>
        <pc:docMk/>
      </pc:docMkLst>
      <pc:sldChg chg="modSp">
        <pc:chgData name="Van Grieken Geert" userId="S::p063819@ap.be::ec5159a4-a423-4369-90d1-e231765fdf7f" providerId="AD" clId="Web-{A4621484-1A7B-4412-86A6-AD3AA371B436}" dt="2021-01-11T08:41:29.584" v="3" actId="20577"/>
        <pc:sldMkLst>
          <pc:docMk/>
          <pc:sldMk cId="3587741153" sldId="270"/>
        </pc:sldMkLst>
        <pc:spChg chg="mod">
          <ac:chgData name="Van Grieken Geert" userId="S::p063819@ap.be::ec5159a4-a423-4369-90d1-e231765fdf7f" providerId="AD" clId="Web-{A4621484-1A7B-4412-86A6-AD3AA371B436}" dt="2021-01-11T08:41:29.584" v="3" actId="20577"/>
          <ac:spMkLst>
            <pc:docMk/>
            <pc:sldMk cId="3587741153" sldId="270"/>
            <ac:spMk id="3" creationId="{9B772535-519C-4AB1-86E8-F41E173120F2}"/>
          </ac:spMkLst>
        </pc:spChg>
        <pc:spChg chg="mod">
          <ac:chgData name="Van Grieken Geert" userId="S::p063819@ap.be::ec5159a4-a423-4369-90d1-e231765fdf7f" providerId="AD" clId="Web-{A4621484-1A7B-4412-86A6-AD3AA371B436}" dt="2021-01-11T08:41:24.459" v="0" actId="20577"/>
          <ac:spMkLst>
            <pc:docMk/>
            <pc:sldMk cId="3587741153" sldId="270"/>
            <ac:spMk id="12" creationId="{B0784C17-EF60-423E-9793-213AD282DD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CBFB7-6941-4DA6-8780-101A443FB538}" type="datetimeFigureOut">
              <a:rPr lang="en-US" smtClean="0"/>
              <a:t>1/11/2021</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614C0-5C2F-4A55-9D63-2368BBCAF9A0}" type="slidenum">
              <a:rPr lang="en-US" smtClean="0"/>
              <a:t>‹nr.›</a:t>
            </a:fld>
            <a:endParaRPr lang="en-US"/>
          </a:p>
        </p:txBody>
      </p:sp>
    </p:spTree>
    <p:extLst>
      <p:ext uri="{BB962C8B-B14F-4D97-AF65-F5344CB8AC3E}">
        <p14:creationId xmlns:p14="http://schemas.microsoft.com/office/powerpoint/2010/main" val="3811170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6</a:t>
            </a:fld>
            <a:endParaRPr lang="en-US"/>
          </a:p>
        </p:txBody>
      </p:sp>
    </p:spTree>
    <p:extLst>
      <p:ext uri="{BB962C8B-B14F-4D97-AF65-F5344CB8AC3E}">
        <p14:creationId xmlns:p14="http://schemas.microsoft.com/office/powerpoint/2010/main" val="2818970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15</a:t>
            </a:fld>
            <a:endParaRPr lang="en-US"/>
          </a:p>
        </p:txBody>
      </p:sp>
    </p:spTree>
    <p:extLst>
      <p:ext uri="{BB962C8B-B14F-4D97-AF65-F5344CB8AC3E}">
        <p14:creationId xmlns:p14="http://schemas.microsoft.com/office/powerpoint/2010/main" val="4044449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16</a:t>
            </a:fld>
            <a:endParaRPr lang="en-US"/>
          </a:p>
        </p:txBody>
      </p:sp>
    </p:spTree>
    <p:extLst>
      <p:ext uri="{BB962C8B-B14F-4D97-AF65-F5344CB8AC3E}">
        <p14:creationId xmlns:p14="http://schemas.microsoft.com/office/powerpoint/2010/main" val="23890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17</a:t>
            </a:fld>
            <a:endParaRPr lang="en-US"/>
          </a:p>
        </p:txBody>
      </p:sp>
    </p:spTree>
    <p:extLst>
      <p:ext uri="{BB962C8B-B14F-4D97-AF65-F5344CB8AC3E}">
        <p14:creationId xmlns:p14="http://schemas.microsoft.com/office/powerpoint/2010/main" val="41227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18</a:t>
            </a:fld>
            <a:endParaRPr lang="en-US"/>
          </a:p>
        </p:txBody>
      </p:sp>
    </p:spTree>
    <p:extLst>
      <p:ext uri="{BB962C8B-B14F-4D97-AF65-F5344CB8AC3E}">
        <p14:creationId xmlns:p14="http://schemas.microsoft.com/office/powerpoint/2010/main" val="312124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19</a:t>
            </a:fld>
            <a:endParaRPr lang="en-US"/>
          </a:p>
        </p:txBody>
      </p:sp>
    </p:spTree>
    <p:extLst>
      <p:ext uri="{BB962C8B-B14F-4D97-AF65-F5344CB8AC3E}">
        <p14:creationId xmlns:p14="http://schemas.microsoft.com/office/powerpoint/2010/main" val="137779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20</a:t>
            </a:fld>
            <a:endParaRPr lang="en-US"/>
          </a:p>
        </p:txBody>
      </p:sp>
    </p:spTree>
    <p:extLst>
      <p:ext uri="{BB962C8B-B14F-4D97-AF65-F5344CB8AC3E}">
        <p14:creationId xmlns:p14="http://schemas.microsoft.com/office/powerpoint/2010/main" val="428677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21</a:t>
            </a:fld>
            <a:endParaRPr lang="en-US"/>
          </a:p>
        </p:txBody>
      </p:sp>
    </p:spTree>
    <p:extLst>
      <p:ext uri="{BB962C8B-B14F-4D97-AF65-F5344CB8AC3E}">
        <p14:creationId xmlns:p14="http://schemas.microsoft.com/office/powerpoint/2010/main" val="196279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22</a:t>
            </a:fld>
            <a:endParaRPr lang="en-US"/>
          </a:p>
        </p:txBody>
      </p:sp>
    </p:spTree>
    <p:extLst>
      <p:ext uri="{BB962C8B-B14F-4D97-AF65-F5344CB8AC3E}">
        <p14:creationId xmlns:p14="http://schemas.microsoft.com/office/powerpoint/2010/main" val="3797995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23</a:t>
            </a:fld>
            <a:endParaRPr lang="en-US"/>
          </a:p>
        </p:txBody>
      </p:sp>
    </p:spTree>
    <p:extLst>
      <p:ext uri="{BB962C8B-B14F-4D97-AF65-F5344CB8AC3E}">
        <p14:creationId xmlns:p14="http://schemas.microsoft.com/office/powerpoint/2010/main" val="2194564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24</a:t>
            </a:fld>
            <a:endParaRPr lang="en-US"/>
          </a:p>
        </p:txBody>
      </p:sp>
    </p:spTree>
    <p:extLst>
      <p:ext uri="{BB962C8B-B14F-4D97-AF65-F5344CB8AC3E}">
        <p14:creationId xmlns:p14="http://schemas.microsoft.com/office/powerpoint/2010/main" val="372336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7</a:t>
            </a:fld>
            <a:endParaRPr lang="en-US"/>
          </a:p>
        </p:txBody>
      </p:sp>
    </p:spTree>
    <p:extLst>
      <p:ext uri="{BB962C8B-B14F-4D97-AF65-F5344CB8AC3E}">
        <p14:creationId xmlns:p14="http://schemas.microsoft.com/office/powerpoint/2010/main" val="3941842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8</a:t>
            </a:fld>
            <a:endParaRPr lang="en-US"/>
          </a:p>
        </p:txBody>
      </p:sp>
    </p:spTree>
    <p:extLst>
      <p:ext uri="{BB962C8B-B14F-4D97-AF65-F5344CB8AC3E}">
        <p14:creationId xmlns:p14="http://schemas.microsoft.com/office/powerpoint/2010/main" val="1747248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9</a:t>
            </a:fld>
            <a:endParaRPr lang="en-US"/>
          </a:p>
        </p:txBody>
      </p:sp>
    </p:spTree>
    <p:extLst>
      <p:ext uri="{BB962C8B-B14F-4D97-AF65-F5344CB8AC3E}">
        <p14:creationId xmlns:p14="http://schemas.microsoft.com/office/powerpoint/2010/main" val="401193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10</a:t>
            </a:fld>
            <a:endParaRPr lang="en-US"/>
          </a:p>
        </p:txBody>
      </p:sp>
    </p:spTree>
    <p:extLst>
      <p:ext uri="{BB962C8B-B14F-4D97-AF65-F5344CB8AC3E}">
        <p14:creationId xmlns:p14="http://schemas.microsoft.com/office/powerpoint/2010/main" val="299569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11</a:t>
            </a:fld>
            <a:endParaRPr lang="en-US"/>
          </a:p>
        </p:txBody>
      </p:sp>
    </p:spTree>
    <p:extLst>
      <p:ext uri="{BB962C8B-B14F-4D97-AF65-F5344CB8AC3E}">
        <p14:creationId xmlns:p14="http://schemas.microsoft.com/office/powerpoint/2010/main" val="3108532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12</a:t>
            </a:fld>
            <a:endParaRPr lang="en-US"/>
          </a:p>
        </p:txBody>
      </p:sp>
    </p:spTree>
    <p:extLst>
      <p:ext uri="{BB962C8B-B14F-4D97-AF65-F5344CB8AC3E}">
        <p14:creationId xmlns:p14="http://schemas.microsoft.com/office/powerpoint/2010/main" val="3103659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13</a:t>
            </a:fld>
            <a:endParaRPr lang="en-US"/>
          </a:p>
        </p:txBody>
      </p:sp>
    </p:spTree>
    <p:extLst>
      <p:ext uri="{BB962C8B-B14F-4D97-AF65-F5344CB8AC3E}">
        <p14:creationId xmlns:p14="http://schemas.microsoft.com/office/powerpoint/2010/main" val="3737105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F62614C0-5C2F-4A55-9D63-2368BBCAF9A0}" type="slidenum">
              <a:rPr lang="en-US" smtClean="0"/>
              <a:t>14</a:t>
            </a:fld>
            <a:endParaRPr lang="en-US"/>
          </a:p>
        </p:txBody>
      </p:sp>
    </p:spTree>
    <p:extLst>
      <p:ext uri="{BB962C8B-B14F-4D97-AF65-F5344CB8AC3E}">
        <p14:creationId xmlns:p14="http://schemas.microsoft.com/office/powerpoint/2010/main" val="78975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29851" y="2959768"/>
            <a:ext cx="7866679" cy="1371601"/>
          </a:xfrm>
          <a:prstGeom prst="rect">
            <a:avLst/>
          </a:prstGeom>
        </p:spPr>
        <p:txBody>
          <a:bodyPr/>
          <a:lstStyle>
            <a:lvl1pPr marL="0" indent="0" algn="ctr">
              <a:buNone/>
              <a:defRPr sz="2400" baseline="0">
                <a:solidFill>
                  <a:srgbClr val="68676C"/>
                </a:solidFill>
                <a:latin typeface="Steelfish Rg" panose="020B06080202020405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2" name="Titel 1"/>
          <p:cNvSpPr>
            <a:spLocks noGrp="1"/>
          </p:cNvSpPr>
          <p:nvPr>
            <p:ph type="title"/>
          </p:nvPr>
        </p:nvSpPr>
        <p:spPr>
          <a:xfrm>
            <a:off x="905389" y="1518808"/>
            <a:ext cx="10515600" cy="1325563"/>
          </a:xfrm>
          <a:prstGeom prst="rect">
            <a:avLst/>
          </a:prstGeom>
        </p:spPr>
        <p:txBody>
          <a:bodyPr/>
          <a:lstStyle>
            <a:lvl1pPr algn="ctr">
              <a:defRPr>
                <a:solidFill>
                  <a:srgbClr val="68676C"/>
                </a:solidFill>
                <a:latin typeface="Steelfish Rg" panose="020B0608020202040504" pitchFamily="34" charset="0"/>
              </a:defRPr>
            </a:lvl1pPr>
          </a:lstStyle>
          <a:p>
            <a:r>
              <a:rPr lang="nl-NL"/>
              <a:t>Klik om stijl te bewerken</a:t>
            </a:r>
            <a:endParaRPr lang="nl-BE" dirty="0"/>
          </a:p>
        </p:txBody>
      </p:sp>
    </p:spTree>
    <p:extLst>
      <p:ext uri="{BB962C8B-B14F-4D97-AF65-F5344CB8AC3E}">
        <p14:creationId xmlns:p14="http://schemas.microsoft.com/office/powerpoint/2010/main" val="314037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D6FA-CC3F-4122-B381-3B3238E8F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0D2BBC2A-8220-4F57-BC5D-D63D05B13E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5782605E-C0C9-41A9-82CF-6542557F1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00B79E-3826-4BB8-BBB4-F9F66E8FDA4B}"/>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6" name="Footer Placeholder 5">
            <a:extLst>
              <a:ext uri="{FF2B5EF4-FFF2-40B4-BE49-F238E27FC236}">
                <a16:creationId xmlns:a16="http://schemas.microsoft.com/office/drawing/2014/main" id="{DC0A54F6-1011-4A69-A00C-1D870E0C1B75}"/>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151272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28C3-021B-412C-9732-889DDCCB0EF9}"/>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041D6158-54B8-43EF-8A18-9BACECD0E3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3C225749-1E79-4D32-9239-35328839764C}"/>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5" name="Footer Placeholder 4">
            <a:extLst>
              <a:ext uri="{FF2B5EF4-FFF2-40B4-BE49-F238E27FC236}">
                <a16:creationId xmlns:a16="http://schemas.microsoft.com/office/drawing/2014/main" id="{DD433D24-BEA4-4706-9744-7F8B93901A01}"/>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2455332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E0B5F3-9A3C-4D67-96D6-A8D7C4641D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86E979C8-CC0B-458B-9FA8-59226A1CCC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6C03FBCC-87C0-48F4-ABBA-DC4B0BA6BA27}"/>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5" name="Footer Placeholder 4">
            <a:extLst>
              <a:ext uri="{FF2B5EF4-FFF2-40B4-BE49-F238E27FC236}">
                <a16:creationId xmlns:a16="http://schemas.microsoft.com/office/drawing/2014/main" id="{42ECCF3E-263D-43D0-808A-0AB8BD15127B}"/>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1263080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ind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099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8664-5D6A-4530-BC77-E2356A7709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89B5B4DE-7AB2-4B0D-8359-EB5AB2C4D3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954833FC-5790-450C-B5C8-2BDD1085FBB6}"/>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5" name="Footer Placeholder 4">
            <a:extLst>
              <a:ext uri="{FF2B5EF4-FFF2-40B4-BE49-F238E27FC236}">
                <a16:creationId xmlns:a16="http://schemas.microsoft.com/office/drawing/2014/main" id="{43615B24-47F0-444D-AB0B-36044CDAD3D3}"/>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90253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A854-F1EF-4289-AE59-5CBEB6EC04BB}"/>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F46114AC-C0DB-405B-B8DC-4DF7E4CCDF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B3432542-A72B-4294-90C8-05E96685E995}"/>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5" name="Footer Placeholder 4">
            <a:extLst>
              <a:ext uri="{FF2B5EF4-FFF2-40B4-BE49-F238E27FC236}">
                <a16:creationId xmlns:a16="http://schemas.microsoft.com/office/drawing/2014/main" id="{E6ADBE3C-2B00-435A-9F8B-E010C4148231}"/>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342114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2C16-6EC3-40F9-8703-C9C066050E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EFD1EFEE-0386-4A60-804C-75C0DEC50D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B43797-F89F-4327-8995-CED541D1E5BD}"/>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5" name="Footer Placeholder 4">
            <a:extLst>
              <a:ext uri="{FF2B5EF4-FFF2-40B4-BE49-F238E27FC236}">
                <a16:creationId xmlns:a16="http://schemas.microsoft.com/office/drawing/2014/main" id="{2F2779A2-437A-4304-B0B7-F2F81D8F2208}"/>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378311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140FA-A040-49B7-9049-DC98E37199F2}"/>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F21094BC-E885-4F19-B506-BEFFD83CA1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D298BFA1-13ED-48B5-8B98-D97F4047CF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D6463018-3CA3-4534-B516-AC2F52E65B3F}"/>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6" name="Footer Placeholder 5">
            <a:extLst>
              <a:ext uri="{FF2B5EF4-FFF2-40B4-BE49-F238E27FC236}">
                <a16:creationId xmlns:a16="http://schemas.microsoft.com/office/drawing/2014/main" id="{98FD1AB0-CCA2-4002-8B14-E50957A4920F}"/>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86893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981A-3509-4B75-8908-0E24AFFA31D8}"/>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341A2F4-A2D7-45D0-955B-6F304848D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8BE89C-8F12-4BCE-8EB8-92B381AA93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958527AA-75F7-4305-B8E2-FC3FAC6A6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01EC4C-8F54-4F79-A8B1-E6FCE657B2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1049CC15-B110-472E-9985-0F89F62A44C8}"/>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8" name="Footer Placeholder 7">
            <a:extLst>
              <a:ext uri="{FF2B5EF4-FFF2-40B4-BE49-F238E27FC236}">
                <a16:creationId xmlns:a16="http://schemas.microsoft.com/office/drawing/2014/main" id="{A52CCC9F-D12F-4159-85B1-6AD12249F7FF}"/>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1413772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AF20-50FD-46A9-8CBC-C07C8023134D}"/>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472DB3D3-2F61-4531-8652-19970DAD3CDE}"/>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4" name="Footer Placeholder 3">
            <a:extLst>
              <a:ext uri="{FF2B5EF4-FFF2-40B4-BE49-F238E27FC236}">
                <a16:creationId xmlns:a16="http://schemas.microsoft.com/office/drawing/2014/main" id="{4E6FE3AD-CCE2-4B54-8213-E386D31F0B3A}"/>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2377680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388410-356C-4BC2-A47A-67A169DF23FA}"/>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3" name="Footer Placeholder 2">
            <a:extLst>
              <a:ext uri="{FF2B5EF4-FFF2-40B4-BE49-F238E27FC236}">
                <a16:creationId xmlns:a16="http://schemas.microsoft.com/office/drawing/2014/main" id="{3630D6EF-971E-472E-9937-E7A99D71502E}"/>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2575074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DC6F-73C4-441C-B988-23750A589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8F9A8CEC-DC77-471A-9E2F-3157298AA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99A1F8A4-F297-407E-8A7D-C34EB4DEA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3227DC-2C8F-4144-B9B9-5311E8CC5479}"/>
              </a:ext>
            </a:extLst>
          </p:cNvPr>
          <p:cNvSpPr>
            <a:spLocks noGrp="1"/>
          </p:cNvSpPr>
          <p:nvPr>
            <p:ph type="dt" sz="half" idx="10"/>
          </p:nvPr>
        </p:nvSpPr>
        <p:spPr/>
        <p:txBody>
          <a:bodyPr/>
          <a:lstStyle/>
          <a:p>
            <a:fld id="{D457B58F-FA2A-4BA5-B60B-340D2D0E656B}" type="datetimeFigureOut">
              <a:rPr lang="nl-BE" smtClean="0"/>
              <a:t>11/01/2021</a:t>
            </a:fld>
            <a:endParaRPr lang="nl-BE"/>
          </a:p>
        </p:txBody>
      </p:sp>
      <p:sp>
        <p:nvSpPr>
          <p:cNvPr id="6" name="Footer Placeholder 5">
            <a:extLst>
              <a:ext uri="{FF2B5EF4-FFF2-40B4-BE49-F238E27FC236}">
                <a16:creationId xmlns:a16="http://schemas.microsoft.com/office/drawing/2014/main" id="{9EFF85D3-120F-4E1C-A418-C8666C0313D4}"/>
              </a:ext>
            </a:extLst>
          </p:cNvPr>
          <p:cNvSpPr>
            <a:spLocks noGrp="1"/>
          </p:cNvSpPr>
          <p:nvPr>
            <p:ph type="ftr" sz="quarter" idx="11"/>
          </p:nvPr>
        </p:nvSpPr>
        <p:spPr/>
        <p:txBody>
          <a:bodyPr/>
          <a:lstStyle/>
          <a:p>
            <a:endParaRPr lang="nl-BE"/>
          </a:p>
        </p:txBody>
      </p:sp>
    </p:spTree>
    <p:extLst>
      <p:ext uri="{BB962C8B-B14F-4D97-AF65-F5344CB8AC3E}">
        <p14:creationId xmlns:p14="http://schemas.microsoft.com/office/powerpoint/2010/main" val="3330267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67A4445-7C6F-4C62-B01B-FDFDF670D7B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24194" t="11243" r="23553" b="21422"/>
          <a:stretch>
            <a:fillRect/>
          </a:stretch>
        </p:blipFill>
        <p:spPr bwMode="auto">
          <a:xfrm>
            <a:off x="8858422" y="3832166"/>
            <a:ext cx="3333577" cy="302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337292"/>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F43C2F-CB49-49C8-AB88-C2A9E94B03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28DEC89-EF68-42A0-A6A8-FAFD21AE7A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74902387-B5B2-4B9E-AA3D-890BF09D2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57B58F-FA2A-4BA5-B60B-340D2D0E656B}" type="datetimeFigureOut">
              <a:rPr lang="nl-BE" smtClean="0"/>
              <a:t>11/01/2021</a:t>
            </a:fld>
            <a:endParaRPr lang="nl-BE"/>
          </a:p>
        </p:txBody>
      </p:sp>
      <p:sp>
        <p:nvSpPr>
          <p:cNvPr id="5" name="Footer Placeholder 4">
            <a:extLst>
              <a:ext uri="{FF2B5EF4-FFF2-40B4-BE49-F238E27FC236}">
                <a16:creationId xmlns:a16="http://schemas.microsoft.com/office/drawing/2014/main" id="{FF256182-FDAA-41C4-9927-FB4FDA6DF3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pic>
        <p:nvPicPr>
          <p:cNvPr id="7" name="Afbeelding 9">
            <a:extLst>
              <a:ext uri="{FF2B5EF4-FFF2-40B4-BE49-F238E27FC236}">
                <a16:creationId xmlns:a16="http://schemas.microsoft.com/office/drawing/2014/main" id="{DCF4AB80-3236-407E-8BC7-079BF329116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093008" y="6311900"/>
            <a:ext cx="19018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extLst>
              <a:ext uri="{FF2B5EF4-FFF2-40B4-BE49-F238E27FC236}">
                <a16:creationId xmlns:a16="http://schemas.microsoft.com/office/drawing/2014/main" id="{754FD500-357D-4394-90F4-AC298A83C87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213475"/>
            <a:ext cx="225583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0EF9B0ED-883E-4126-9730-22655DB53E5A}"/>
              </a:ext>
            </a:extLst>
          </p:cNvPr>
          <p:cNvSpPr txBox="1"/>
          <p:nvPr userDrawn="1"/>
        </p:nvSpPr>
        <p:spPr>
          <a:xfrm>
            <a:off x="0" y="0"/>
            <a:ext cx="12192000" cy="369332"/>
          </a:xfrm>
          <a:prstGeom prst="rect">
            <a:avLst/>
          </a:prstGeom>
          <a:solidFill>
            <a:srgbClr val="00277C"/>
          </a:solidFill>
        </p:spPr>
        <p:txBody>
          <a:bodyPr wrap="square" rtlCol="0">
            <a:spAutoFit/>
          </a:bodyPr>
          <a:lstStyle/>
          <a:p>
            <a:r>
              <a:rPr lang="nl-BE" dirty="0">
                <a:solidFill>
                  <a:schemeClr val="bg1"/>
                </a:solidFill>
              </a:rPr>
              <a:t>TOPIC OF THE PRESENTATION </a:t>
            </a:r>
          </a:p>
        </p:txBody>
      </p:sp>
      <p:sp>
        <p:nvSpPr>
          <p:cNvPr id="10" name="TextBox 10">
            <a:extLst>
              <a:ext uri="{FF2B5EF4-FFF2-40B4-BE49-F238E27FC236}">
                <a16:creationId xmlns:a16="http://schemas.microsoft.com/office/drawing/2014/main" id="{BB602B35-D64F-4D05-A770-D15656110F98}"/>
              </a:ext>
            </a:extLst>
          </p:cNvPr>
          <p:cNvSpPr txBox="1"/>
          <p:nvPr userDrawn="1"/>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‹nr.›</a:t>
            </a:fld>
            <a:endParaRPr lang="nl-BE" dirty="0">
              <a:solidFill>
                <a:schemeClr val="bg1"/>
              </a:solidFill>
            </a:endParaRPr>
          </a:p>
        </p:txBody>
      </p:sp>
    </p:spTree>
    <p:extLst>
      <p:ext uri="{BB962C8B-B14F-4D97-AF65-F5344CB8AC3E}">
        <p14:creationId xmlns:p14="http://schemas.microsoft.com/office/powerpoint/2010/main" val="374810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Afbeelding 6">
            <a:extLst>
              <a:ext uri="{FF2B5EF4-FFF2-40B4-BE49-F238E27FC236}">
                <a16:creationId xmlns:a16="http://schemas.microsoft.com/office/drawing/2014/main" id="{8452273A-12B0-4020-A242-CE7BF45F10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68267" y="-34925"/>
            <a:ext cx="3575051" cy="560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fbeelding 4">
            <a:extLst>
              <a:ext uri="{FF2B5EF4-FFF2-40B4-BE49-F238E27FC236}">
                <a16:creationId xmlns:a16="http://schemas.microsoft.com/office/drawing/2014/main" id="{CD01E370-C4BB-433C-B603-CE40EF2CF2C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66987" y="0"/>
            <a:ext cx="7058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623996"/>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6.jpe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0.sv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geert.vangrieken@ap.be"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3.xml"/><Relationship Id="rId1" Type="http://schemas.openxmlformats.org/officeDocument/2006/relationships/video" Target="https://www.youtube.com/embed/XVKFa5S3-E4?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factoryio.com/editi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hyperlink" Target="https://factoryio.com/start-tria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5C272041-AF60-4F93-B071-B3CD24EB7032}"/>
              </a:ext>
            </a:extLst>
          </p:cNvPr>
          <p:cNvSpPr>
            <a:spLocks noGrp="1"/>
          </p:cNvSpPr>
          <p:nvPr>
            <p:ph type="subTitle" idx="1"/>
          </p:nvPr>
        </p:nvSpPr>
        <p:spPr/>
        <p:txBody>
          <a:bodyPr/>
          <a:lstStyle/>
          <a:p>
            <a:endParaRPr lang="en-US" dirty="0"/>
          </a:p>
        </p:txBody>
      </p:sp>
      <p:sp>
        <p:nvSpPr>
          <p:cNvPr id="3" name="Titel 2">
            <a:extLst>
              <a:ext uri="{FF2B5EF4-FFF2-40B4-BE49-F238E27FC236}">
                <a16:creationId xmlns:a16="http://schemas.microsoft.com/office/drawing/2014/main" id="{4B648C2E-DCCF-42FA-8AE4-41B1384A5D96}"/>
              </a:ext>
            </a:extLst>
          </p:cNvPr>
          <p:cNvSpPr>
            <a:spLocks noGrp="1"/>
          </p:cNvSpPr>
          <p:nvPr>
            <p:ph type="title"/>
          </p:nvPr>
        </p:nvSpPr>
        <p:spPr/>
        <p:txBody>
          <a:bodyPr/>
          <a:lstStyle/>
          <a:p>
            <a:endParaRPr lang="en-US" dirty="0"/>
          </a:p>
        </p:txBody>
      </p:sp>
      <p:sp>
        <p:nvSpPr>
          <p:cNvPr id="4" name="Subtitle 2">
            <a:extLst>
              <a:ext uri="{FF2B5EF4-FFF2-40B4-BE49-F238E27FC236}">
                <a16:creationId xmlns:a16="http://schemas.microsoft.com/office/drawing/2014/main" id="{C3F5909C-4FC8-4D8C-857A-13CF0E6CB9C2}"/>
              </a:ext>
            </a:extLst>
          </p:cNvPr>
          <p:cNvSpPr txBox="1">
            <a:spLocks/>
          </p:cNvSpPr>
          <p:nvPr/>
        </p:nvSpPr>
        <p:spPr>
          <a:xfrm>
            <a:off x="1524000" y="3602038"/>
            <a:ext cx="9144000" cy="1655762"/>
          </a:xfrm>
          <a:prstGeom prst="rect">
            <a:avLst/>
          </a:prstGeom>
        </p:spPr>
        <p:txBody>
          <a:bodyPr/>
          <a:lstStyle>
            <a:lvl1pPr marL="0" indent="0" algn="ctr" rtl="0" fontAlgn="base">
              <a:lnSpc>
                <a:spcPct val="90000"/>
              </a:lnSpc>
              <a:spcBef>
                <a:spcPts val="1000"/>
              </a:spcBef>
              <a:spcAft>
                <a:spcPct val="0"/>
              </a:spcAft>
              <a:buFont typeface="Arial" panose="020B0604020202020204" pitchFamily="34" charset="0"/>
              <a:buNone/>
              <a:defRPr sz="2400" kern="1200" baseline="0">
                <a:solidFill>
                  <a:srgbClr val="68676C"/>
                </a:solidFill>
                <a:latin typeface="Steelfish Rg" panose="020B0608020202040504" pitchFamily="34" charset="0"/>
                <a:ea typeface="+mn-ea"/>
                <a:cs typeface="+mn-cs"/>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BE" dirty="0">
                <a:solidFill>
                  <a:srgbClr val="00277C"/>
                </a:solidFill>
              </a:rPr>
              <a:t>M2C3 – Basic PLC Programming</a:t>
            </a:r>
          </a:p>
        </p:txBody>
      </p:sp>
      <p:sp>
        <p:nvSpPr>
          <p:cNvPr id="5" name="Title 8">
            <a:extLst>
              <a:ext uri="{FF2B5EF4-FFF2-40B4-BE49-F238E27FC236}">
                <a16:creationId xmlns:a16="http://schemas.microsoft.com/office/drawing/2014/main" id="{B50B8636-0A1D-41D9-B5B0-93BC7E4A52E3}"/>
              </a:ext>
            </a:extLst>
          </p:cNvPr>
          <p:cNvSpPr txBox="1">
            <a:spLocks/>
          </p:cNvSpPr>
          <p:nvPr/>
        </p:nvSpPr>
        <p:spPr>
          <a:xfrm>
            <a:off x="1189608" y="1122363"/>
            <a:ext cx="9812784" cy="2387600"/>
          </a:xfrm>
          <a:prstGeom prst="rect">
            <a:avLst/>
          </a:prstGeom>
          <a:solidFill>
            <a:srgbClr val="00277C"/>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ctr" rtl="0" fontAlgn="base">
              <a:lnSpc>
                <a:spcPct val="90000"/>
              </a:lnSpc>
              <a:spcBef>
                <a:spcPct val="0"/>
              </a:spcBef>
              <a:spcAft>
                <a:spcPct val="0"/>
              </a:spcAft>
              <a:defRPr sz="4400" kern="1200">
                <a:solidFill>
                  <a:srgbClr val="68676C"/>
                </a:solidFill>
                <a:latin typeface="Steelfish Rg" panose="020B0608020202040504" pitchFamily="34" charset="0"/>
                <a:ea typeface="+mn-ea"/>
                <a:cs typeface="+mn-cs"/>
              </a:defRPr>
            </a:lvl1pPr>
            <a:lvl2pPr algn="l" rtl="0" fontAlgn="base">
              <a:lnSpc>
                <a:spcPct val="90000"/>
              </a:lnSpc>
              <a:spcBef>
                <a:spcPct val="0"/>
              </a:spcBef>
              <a:spcAft>
                <a:spcPct val="0"/>
              </a:spcAft>
              <a:defRPr sz="4400">
                <a:solidFill>
                  <a:schemeClr val="lt1"/>
                </a:solidFill>
                <a:latin typeface="+mn-lt"/>
                <a:ea typeface="+mn-ea"/>
                <a:cs typeface="+mn-cs"/>
              </a:defRPr>
            </a:lvl2pPr>
            <a:lvl3pPr algn="l" rtl="0" fontAlgn="base">
              <a:lnSpc>
                <a:spcPct val="90000"/>
              </a:lnSpc>
              <a:spcBef>
                <a:spcPct val="0"/>
              </a:spcBef>
              <a:spcAft>
                <a:spcPct val="0"/>
              </a:spcAft>
              <a:defRPr sz="4400">
                <a:solidFill>
                  <a:schemeClr val="lt1"/>
                </a:solidFill>
                <a:latin typeface="+mn-lt"/>
                <a:ea typeface="+mn-ea"/>
                <a:cs typeface="+mn-cs"/>
              </a:defRPr>
            </a:lvl3pPr>
            <a:lvl4pPr algn="l" rtl="0" fontAlgn="base">
              <a:lnSpc>
                <a:spcPct val="90000"/>
              </a:lnSpc>
              <a:spcBef>
                <a:spcPct val="0"/>
              </a:spcBef>
              <a:spcAft>
                <a:spcPct val="0"/>
              </a:spcAft>
              <a:defRPr sz="4400">
                <a:solidFill>
                  <a:schemeClr val="lt1"/>
                </a:solidFill>
                <a:latin typeface="+mn-lt"/>
                <a:ea typeface="+mn-ea"/>
                <a:cs typeface="+mn-cs"/>
              </a:defRPr>
            </a:lvl4pPr>
            <a:lvl5pPr algn="l" rtl="0" fontAlgn="base">
              <a:lnSpc>
                <a:spcPct val="90000"/>
              </a:lnSpc>
              <a:spcBef>
                <a:spcPct val="0"/>
              </a:spcBef>
              <a:spcAft>
                <a:spcPct val="0"/>
              </a:spcAft>
              <a:defRPr sz="4400">
                <a:solidFill>
                  <a:schemeClr val="lt1"/>
                </a:solidFill>
                <a:latin typeface="+mn-lt"/>
                <a:ea typeface="+mn-ea"/>
                <a:cs typeface="+mn-cs"/>
              </a:defRPr>
            </a:lvl5pPr>
            <a:lvl6pPr marL="457200" algn="l" rtl="0" fontAlgn="base">
              <a:lnSpc>
                <a:spcPct val="90000"/>
              </a:lnSpc>
              <a:spcBef>
                <a:spcPct val="0"/>
              </a:spcBef>
              <a:spcAft>
                <a:spcPct val="0"/>
              </a:spcAft>
              <a:defRPr sz="4400">
                <a:solidFill>
                  <a:schemeClr val="lt1"/>
                </a:solidFill>
                <a:latin typeface="+mn-lt"/>
                <a:ea typeface="+mn-ea"/>
                <a:cs typeface="+mn-cs"/>
              </a:defRPr>
            </a:lvl6pPr>
            <a:lvl7pPr marL="914400" algn="l" rtl="0" fontAlgn="base">
              <a:lnSpc>
                <a:spcPct val="90000"/>
              </a:lnSpc>
              <a:spcBef>
                <a:spcPct val="0"/>
              </a:spcBef>
              <a:spcAft>
                <a:spcPct val="0"/>
              </a:spcAft>
              <a:defRPr sz="4400">
                <a:solidFill>
                  <a:schemeClr val="lt1"/>
                </a:solidFill>
                <a:latin typeface="+mn-lt"/>
                <a:ea typeface="+mn-ea"/>
                <a:cs typeface="+mn-cs"/>
              </a:defRPr>
            </a:lvl7pPr>
            <a:lvl8pPr marL="1371600" algn="l" rtl="0" fontAlgn="base">
              <a:lnSpc>
                <a:spcPct val="90000"/>
              </a:lnSpc>
              <a:spcBef>
                <a:spcPct val="0"/>
              </a:spcBef>
              <a:spcAft>
                <a:spcPct val="0"/>
              </a:spcAft>
              <a:defRPr sz="4400">
                <a:solidFill>
                  <a:schemeClr val="lt1"/>
                </a:solidFill>
                <a:latin typeface="+mn-lt"/>
                <a:ea typeface="+mn-ea"/>
                <a:cs typeface="+mn-cs"/>
              </a:defRPr>
            </a:lvl8pPr>
            <a:lvl9pPr marL="1828800" algn="l" rtl="0" fontAlgn="base">
              <a:lnSpc>
                <a:spcPct val="90000"/>
              </a:lnSpc>
              <a:spcBef>
                <a:spcPct val="0"/>
              </a:spcBef>
              <a:spcAft>
                <a:spcPct val="0"/>
              </a:spcAft>
              <a:defRPr sz="4400">
                <a:solidFill>
                  <a:schemeClr val="lt1"/>
                </a:solidFill>
                <a:latin typeface="+mn-lt"/>
                <a:ea typeface="+mn-ea"/>
                <a:cs typeface="+mn-cs"/>
              </a:defRPr>
            </a:lvl9pPr>
          </a:lstStyle>
          <a:p>
            <a:pPr>
              <a:lnSpc>
                <a:spcPct val="115000"/>
              </a:lnSpc>
              <a:spcAft>
                <a:spcPts val="1600"/>
              </a:spcAft>
            </a:pPr>
            <a:r>
              <a:rPr lang="nl-BE" dirty="0">
                <a:solidFill>
                  <a:srgbClr val="EBEBEB"/>
                </a:solidFill>
                <a:ea typeface="SimHei" panose="02010609060101010101" pitchFamily="49" charset="-122"/>
                <a:cs typeface="Times New Roman" panose="02020603050405020304" pitchFamily="18" charset="0"/>
              </a:rPr>
              <a:t>Factory IO – Quick start</a:t>
            </a:r>
            <a:endParaRPr lang="en-GB" sz="2800" dirty="0">
              <a:solidFill>
                <a:srgbClr val="000000"/>
              </a:solidFill>
              <a:ea typeface="Times New Roman" panose="02020603050405020304" pitchFamily="18" charset="0"/>
              <a:cs typeface="Tahoma" panose="020B0604030504040204" pitchFamily="34" charset="0"/>
            </a:endParaRPr>
          </a:p>
        </p:txBody>
      </p:sp>
    </p:spTree>
    <p:extLst>
      <p:ext uri="{BB962C8B-B14F-4D97-AF65-F5344CB8AC3E}">
        <p14:creationId xmlns:p14="http://schemas.microsoft.com/office/powerpoint/2010/main" val="3089459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First steps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10</a:t>
            </a:fld>
            <a:endParaRPr lang="nl-BE" dirty="0">
              <a:solidFill>
                <a:schemeClr val="bg1"/>
              </a:solidFill>
            </a:endParaRPr>
          </a:p>
        </p:txBody>
      </p:sp>
      <p:pic>
        <p:nvPicPr>
          <p:cNvPr id="7" name="Afbeelding 6">
            <a:extLst>
              <a:ext uri="{FF2B5EF4-FFF2-40B4-BE49-F238E27FC236}">
                <a16:creationId xmlns:a16="http://schemas.microsoft.com/office/drawing/2014/main" id="{DEA82277-B26A-4C56-A4DF-C2FC9D98262E}"/>
              </a:ext>
            </a:extLst>
          </p:cNvPr>
          <p:cNvPicPr>
            <a:picLocks noChangeAspect="1"/>
          </p:cNvPicPr>
          <p:nvPr/>
        </p:nvPicPr>
        <p:blipFill>
          <a:blip r:embed="rId3"/>
          <a:stretch>
            <a:fillRect/>
          </a:stretch>
        </p:blipFill>
        <p:spPr>
          <a:xfrm>
            <a:off x="3498422" y="1616263"/>
            <a:ext cx="8305920" cy="4455780"/>
          </a:xfrm>
          <a:prstGeom prst="rect">
            <a:avLst/>
          </a:prstGeom>
        </p:spPr>
      </p:pic>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200" y="1690689"/>
            <a:ext cx="2660222" cy="4381354"/>
          </a:xfrm>
        </p:spPr>
        <p:txBody>
          <a:bodyPr>
            <a:normAutofit/>
          </a:bodyPr>
          <a:lstStyle/>
          <a:p>
            <a:pPr marL="0" indent="0">
              <a:buNone/>
            </a:pPr>
            <a:r>
              <a:rPr lang="en-US" sz="2000" dirty="0"/>
              <a:t>The welcome screen is showed after the startup.</a:t>
            </a:r>
          </a:p>
          <a:p>
            <a:pPr marL="0" indent="0">
              <a:buNone/>
            </a:pPr>
            <a:r>
              <a:rPr lang="en-US" sz="2000" dirty="0"/>
              <a:t>Here you can open manuals &amp; tutorials, check for new updates and you can open and saves Factory IO files called “Scenes”.</a:t>
            </a:r>
          </a:p>
          <a:p>
            <a:pPr marL="0" indent="0">
              <a:buNone/>
            </a:pPr>
            <a:r>
              <a:rPr lang="en-US" sz="2000" dirty="0"/>
              <a:t>Notice that an internet connection is required because some parts, such as the manuals, are online manuals.</a:t>
            </a:r>
          </a:p>
        </p:txBody>
      </p:sp>
    </p:spTree>
    <p:extLst>
      <p:ext uri="{BB962C8B-B14F-4D97-AF65-F5344CB8AC3E}">
        <p14:creationId xmlns:p14="http://schemas.microsoft.com/office/powerpoint/2010/main" val="194573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First steps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11</a:t>
            </a:fld>
            <a:endParaRPr lang="nl-BE" dirty="0">
              <a:solidFill>
                <a:schemeClr val="bg1"/>
              </a:solidFill>
            </a:endParaRPr>
          </a:p>
        </p:txBody>
      </p:sp>
      <p:pic>
        <p:nvPicPr>
          <p:cNvPr id="7" name="Afbeelding 6">
            <a:extLst>
              <a:ext uri="{FF2B5EF4-FFF2-40B4-BE49-F238E27FC236}">
                <a16:creationId xmlns:a16="http://schemas.microsoft.com/office/drawing/2014/main" id="{DEA82277-B26A-4C56-A4DF-C2FC9D98262E}"/>
              </a:ext>
            </a:extLst>
          </p:cNvPr>
          <p:cNvPicPr>
            <a:picLocks noChangeAspect="1"/>
          </p:cNvPicPr>
          <p:nvPr/>
        </p:nvPicPr>
        <p:blipFill rotWithShape="1">
          <a:blip r:embed="rId3"/>
          <a:srcRect r="60960" b="59317"/>
          <a:stretch/>
        </p:blipFill>
        <p:spPr>
          <a:xfrm>
            <a:off x="4253312" y="1616238"/>
            <a:ext cx="7139635" cy="3991307"/>
          </a:xfrm>
          <a:prstGeom prst="rect">
            <a:avLst/>
          </a:prstGeom>
        </p:spPr>
      </p:pic>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9" y="1690689"/>
            <a:ext cx="3415113" cy="4381354"/>
          </a:xfrm>
        </p:spPr>
        <p:txBody>
          <a:bodyPr>
            <a:normAutofit/>
          </a:bodyPr>
          <a:lstStyle/>
          <a:p>
            <a:pPr marL="0" indent="0">
              <a:buNone/>
            </a:pPr>
            <a:r>
              <a:rPr lang="en-US" sz="2000" b="1" dirty="0"/>
              <a:t>1. Click on Getting started!</a:t>
            </a:r>
          </a:p>
          <a:p>
            <a:pPr marL="0" indent="0">
              <a:buNone/>
            </a:pPr>
            <a:r>
              <a:rPr lang="en-US" sz="2000" b="1" dirty="0"/>
              <a:t>2. Read the next chapters:</a:t>
            </a:r>
          </a:p>
          <a:p>
            <a:pPr marL="0" indent="0" defTabSz="360000">
              <a:buNone/>
            </a:pPr>
            <a:r>
              <a:rPr lang="en-US" sz="2000" dirty="0"/>
              <a:t>	Overview</a:t>
            </a:r>
          </a:p>
          <a:p>
            <a:pPr marL="0" indent="0" defTabSz="360000">
              <a:buNone/>
            </a:pPr>
            <a:r>
              <a:rPr lang="en-US" sz="2000" dirty="0"/>
              <a:t>	Navigating</a:t>
            </a:r>
          </a:p>
          <a:p>
            <a:pPr marL="0" indent="0" defTabSz="360000">
              <a:buNone/>
            </a:pPr>
            <a:r>
              <a:rPr lang="en-US" sz="2000" dirty="0"/>
              <a:t>	Open a scene</a:t>
            </a:r>
          </a:p>
          <a:p>
            <a:pPr marL="457200" indent="-457200">
              <a:buAutoNum type="arabicPeriod"/>
            </a:pPr>
            <a:endParaRPr lang="en-US" sz="2000" dirty="0"/>
          </a:p>
          <a:p>
            <a:pPr marL="0" indent="0">
              <a:buNone/>
            </a:pPr>
            <a:r>
              <a:rPr lang="en-US" sz="2000" b="1" dirty="0"/>
              <a:t>3. Start Factory IO</a:t>
            </a:r>
          </a:p>
          <a:p>
            <a:pPr marL="0" indent="0">
              <a:buNone/>
            </a:pPr>
            <a:r>
              <a:rPr lang="en-US" sz="2000" b="1" dirty="0"/>
              <a:t>4. Open one of the scenes</a:t>
            </a:r>
          </a:p>
          <a:p>
            <a:pPr marL="0" indent="0">
              <a:buNone/>
            </a:pPr>
            <a:r>
              <a:rPr lang="en-US" sz="2000" b="1" dirty="0"/>
              <a:t>5. Test you navigating skills</a:t>
            </a:r>
          </a:p>
          <a:p>
            <a:pPr marL="457200" indent="-457200">
              <a:buAutoNum type="arabicPeriod"/>
            </a:pPr>
            <a:endParaRPr lang="en-US" sz="2000" b="1" dirty="0"/>
          </a:p>
        </p:txBody>
      </p:sp>
      <p:pic>
        <p:nvPicPr>
          <p:cNvPr id="8" name="Afbeelding 7" descr="Afbeelding met tekening&#10;&#10;Automatisch gegenereerde beschrijving">
            <a:extLst>
              <a:ext uri="{FF2B5EF4-FFF2-40B4-BE49-F238E27FC236}">
                <a16:creationId xmlns:a16="http://schemas.microsoft.com/office/drawing/2014/main" id="{E755A417-7ED7-4691-BA2B-3C5FB5E2A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599" y="4001587"/>
            <a:ext cx="502532" cy="506618"/>
          </a:xfrm>
          <a:prstGeom prst="rect">
            <a:avLst/>
          </a:prstGeom>
        </p:spPr>
      </p:pic>
    </p:spTree>
    <p:extLst>
      <p:ext uri="{BB962C8B-B14F-4D97-AF65-F5344CB8AC3E}">
        <p14:creationId xmlns:p14="http://schemas.microsoft.com/office/powerpoint/2010/main" val="352947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First steps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12</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9" y="1690689"/>
            <a:ext cx="8058150" cy="4381354"/>
          </a:xfrm>
        </p:spPr>
        <p:txBody>
          <a:bodyPr>
            <a:normAutofit/>
          </a:bodyPr>
          <a:lstStyle/>
          <a:p>
            <a:pPr marL="0" indent="0">
              <a:buNone/>
            </a:pPr>
            <a:r>
              <a:rPr lang="en-US" sz="2000" dirty="0" err="1">
                <a:highlight>
                  <a:srgbClr val="FFFF00"/>
                </a:highlight>
              </a:rPr>
              <a:t>Mmm</a:t>
            </a:r>
            <a:r>
              <a:rPr lang="en-US" sz="2000" dirty="0">
                <a:highlight>
                  <a:srgbClr val="FFFF00"/>
                </a:highlight>
              </a:rPr>
              <a:t>… navigation is not so easy! Maybe camera navigation can help?</a:t>
            </a:r>
          </a:p>
          <a:p>
            <a:pPr marL="457200" indent="-457200">
              <a:buAutoNum type="arabicPeriod"/>
            </a:pPr>
            <a:r>
              <a:rPr lang="en-US" sz="2000" b="1" dirty="0"/>
              <a:t>Go back to the welcome screen with the home button</a:t>
            </a:r>
          </a:p>
          <a:p>
            <a:pPr marL="457200" indent="-457200">
              <a:buAutoNum type="arabicPeriod"/>
            </a:pPr>
            <a:r>
              <a:rPr lang="en-US" sz="2000" b="1" dirty="0"/>
              <a:t>Open the complete Factory IO guide</a:t>
            </a:r>
          </a:p>
          <a:p>
            <a:pPr marL="457200" indent="-457200">
              <a:buAutoNum type="arabicPeriod"/>
            </a:pPr>
            <a:r>
              <a:rPr lang="en-US" sz="2000" b="1" dirty="0"/>
              <a:t>Read the next chapters</a:t>
            </a:r>
          </a:p>
          <a:p>
            <a:pPr marL="457200" lvl="1" indent="0">
              <a:buNone/>
            </a:pPr>
            <a:r>
              <a:rPr lang="en-US" sz="1600" dirty="0"/>
              <a:t>	</a:t>
            </a:r>
            <a:r>
              <a:rPr lang="en-US" sz="2000" dirty="0"/>
              <a:t>User Interface</a:t>
            </a:r>
          </a:p>
          <a:p>
            <a:pPr marL="457200" lvl="1" indent="0">
              <a:buNone/>
            </a:pPr>
            <a:r>
              <a:rPr lang="en-US" sz="1600" dirty="0"/>
              <a:t>	</a:t>
            </a:r>
            <a:r>
              <a:rPr lang="en-US" sz="2000" dirty="0"/>
              <a:t>Navigation</a:t>
            </a:r>
          </a:p>
          <a:p>
            <a:pPr marL="457200" indent="-457200">
              <a:buAutoNum type="arabicPeriod"/>
            </a:pPr>
            <a:r>
              <a:rPr lang="en-US" sz="2000" b="1" dirty="0"/>
              <a:t>Open a new scene</a:t>
            </a:r>
          </a:p>
          <a:p>
            <a:pPr marL="457200" indent="-457200">
              <a:buAutoNum type="arabicPeriod"/>
            </a:pPr>
            <a:r>
              <a:rPr lang="en-US" sz="2000" b="1" dirty="0"/>
              <a:t>Test your new skills by using </a:t>
            </a:r>
          </a:p>
          <a:p>
            <a:pPr marL="914400" lvl="2" indent="0">
              <a:buNone/>
            </a:pPr>
            <a:r>
              <a:rPr lang="en-US" dirty="0"/>
              <a:t>The “Cameras window” </a:t>
            </a:r>
          </a:p>
          <a:p>
            <a:pPr marL="914400" lvl="2" indent="0">
              <a:buNone/>
            </a:pPr>
            <a:r>
              <a:rPr lang="en-US" dirty="0"/>
              <a:t>The “Camera </a:t>
            </a:r>
            <a:r>
              <a:rPr lang="en-US" dirty="0" err="1"/>
              <a:t>Tizmo</a:t>
            </a:r>
            <a:r>
              <a:rPr lang="en-US" dirty="0"/>
              <a:t>”</a:t>
            </a:r>
          </a:p>
        </p:txBody>
      </p:sp>
      <p:pic>
        <p:nvPicPr>
          <p:cNvPr id="2" name="Afbeelding 1">
            <a:extLst>
              <a:ext uri="{FF2B5EF4-FFF2-40B4-BE49-F238E27FC236}">
                <a16:creationId xmlns:a16="http://schemas.microsoft.com/office/drawing/2014/main" id="{2E4478B6-2EE3-4066-9E09-C4A9010442FF}"/>
              </a:ext>
            </a:extLst>
          </p:cNvPr>
          <p:cNvPicPr>
            <a:picLocks noChangeAspect="1"/>
          </p:cNvPicPr>
          <p:nvPr/>
        </p:nvPicPr>
        <p:blipFill>
          <a:blip r:embed="rId3"/>
          <a:stretch>
            <a:fillRect/>
          </a:stretch>
        </p:blipFill>
        <p:spPr>
          <a:xfrm>
            <a:off x="8890286" y="1690688"/>
            <a:ext cx="2457450" cy="762000"/>
          </a:xfrm>
          <a:prstGeom prst="rect">
            <a:avLst/>
          </a:prstGeom>
        </p:spPr>
      </p:pic>
      <p:pic>
        <p:nvPicPr>
          <p:cNvPr id="3" name="Afbeelding 2">
            <a:extLst>
              <a:ext uri="{FF2B5EF4-FFF2-40B4-BE49-F238E27FC236}">
                <a16:creationId xmlns:a16="http://schemas.microsoft.com/office/drawing/2014/main" id="{74136131-A963-4FC8-BF73-FCB03C614170}"/>
              </a:ext>
            </a:extLst>
          </p:cNvPr>
          <p:cNvPicPr>
            <a:picLocks noChangeAspect="1"/>
          </p:cNvPicPr>
          <p:nvPr/>
        </p:nvPicPr>
        <p:blipFill>
          <a:blip r:embed="rId4"/>
          <a:stretch>
            <a:fillRect/>
          </a:stretch>
        </p:blipFill>
        <p:spPr>
          <a:xfrm>
            <a:off x="8896349" y="2636314"/>
            <a:ext cx="2451387" cy="2027966"/>
          </a:xfrm>
          <a:prstGeom prst="rect">
            <a:avLst/>
          </a:prstGeom>
        </p:spPr>
      </p:pic>
    </p:spTree>
    <p:extLst>
      <p:ext uri="{BB962C8B-B14F-4D97-AF65-F5344CB8AC3E}">
        <p14:creationId xmlns:p14="http://schemas.microsoft.com/office/powerpoint/2010/main" val="32800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Simulate scenarios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13</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9" y="1690689"/>
            <a:ext cx="8058150" cy="4381354"/>
          </a:xfrm>
        </p:spPr>
        <p:txBody>
          <a:bodyPr>
            <a:normAutofit/>
          </a:bodyPr>
          <a:lstStyle/>
          <a:p>
            <a:pPr marL="0" indent="0">
              <a:buNone/>
            </a:pPr>
            <a:r>
              <a:rPr lang="en-US" sz="2000" dirty="0">
                <a:highlight>
                  <a:srgbClr val="FFFF00"/>
                </a:highlight>
              </a:rPr>
              <a:t>Let's get some action!</a:t>
            </a:r>
          </a:p>
          <a:p>
            <a:pPr marL="457200" indent="-457200">
              <a:buAutoNum type="arabicPeriod"/>
            </a:pPr>
            <a:r>
              <a:rPr lang="en-US" sz="2000" b="1" dirty="0"/>
              <a:t>Open the Getting started guide</a:t>
            </a:r>
          </a:p>
          <a:p>
            <a:pPr marL="457200" indent="-457200">
              <a:buAutoNum type="arabicPeriod"/>
            </a:pPr>
            <a:r>
              <a:rPr lang="en-US" sz="2000" b="1" dirty="0"/>
              <a:t>Read the next chapter</a:t>
            </a:r>
          </a:p>
          <a:p>
            <a:pPr marL="914400" lvl="2" indent="0">
              <a:buNone/>
            </a:pPr>
            <a:r>
              <a:rPr lang="en-US" dirty="0"/>
              <a:t>Manually controlling a scene</a:t>
            </a:r>
          </a:p>
          <a:p>
            <a:pPr marL="457200" indent="-457200">
              <a:buAutoNum type="arabicPeriod"/>
            </a:pPr>
            <a:r>
              <a:rPr lang="en-US" sz="2000" b="1" dirty="0"/>
              <a:t>Open the scene</a:t>
            </a:r>
          </a:p>
          <a:p>
            <a:pPr marL="457200" lvl="1" indent="0">
              <a:buNone/>
            </a:pPr>
            <a:r>
              <a:rPr lang="en-US" sz="1600" b="1" dirty="0"/>
              <a:t>	</a:t>
            </a:r>
            <a:r>
              <a:rPr lang="en-US" sz="2000" dirty="0"/>
              <a:t>Sorting by height (Advanced)</a:t>
            </a:r>
          </a:p>
          <a:p>
            <a:pPr marL="457200" indent="-457200">
              <a:buAutoNum type="arabicPeriod"/>
            </a:pPr>
            <a:r>
              <a:rPr lang="en-US" sz="2000" b="1" dirty="0"/>
              <a:t>Test your new skills by manually transporting pallets to the exits</a:t>
            </a:r>
          </a:p>
          <a:p>
            <a:pPr marL="457200" lvl="1" indent="0">
              <a:buNone/>
            </a:pPr>
            <a:r>
              <a:rPr lang="en-US" sz="2000" dirty="0"/>
              <a:t>	Move the pallets to the turntable by activating the motors</a:t>
            </a:r>
          </a:p>
          <a:p>
            <a:pPr marL="457200" lvl="1" indent="0">
              <a:buNone/>
            </a:pPr>
            <a:r>
              <a:rPr lang="en-US" sz="2000" dirty="0"/>
              <a:t>	Sort 5 pallets to the left </a:t>
            </a:r>
          </a:p>
          <a:p>
            <a:pPr marL="457200" lvl="1" indent="0">
              <a:buNone/>
            </a:pPr>
            <a:r>
              <a:rPr lang="en-US" sz="2000" dirty="0"/>
              <a:t>	Sort 5 pallets to the right</a:t>
            </a:r>
          </a:p>
        </p:txBody>
      </p:sp>
      <p:pic>
        <p:nvPicPr>
          <p:cNvPr id="6" name="Afbeelding 5">
            <a:extLst>
              <a:ext uri="{FF2B5EF4-FFF2-40B4-BE49-F238E27FC236}">
                <a16:creationId xmlns:a16="http://schemas.microsoft.com/office/drawing/2014/main" id="{D7FCE527-7BD5-41EB-AFB2-1BEDB9F5A9AC}"/>
              </a:ext>
            </a:extLst>
          </p:cNvPr>
          <p:cNvPicPr>
            <a:picLocks noChangeAspect="1"/>
          </p:cNvPicPr>
          <p:nvPr/>
        </p:nvPicPr>
        <p:blipFill>
          <a:blip r:embed="rId3"/>
          <a:stretch>
            <a:fillRect/>
          </a:stretch>
        </p:blipFill>
        <p:spPr>
          <a:xfrm>
            <a:off x="8345467" y="1690687"/>
            <a:ext cx="3533344" cy="2769945"/>
          </a:xfrm>
          <a:prstGeom prst="rect">
            <a:avLst/>
          </a:prstGeom>
        </p:spPr>
      </p:pic>
    </p:spTree>
    <p:extLst>
      <p:ext uri="{BB962C8B-B14F-4D97-AF65-F5344CB8AC3E}">
        <p14:creationId xmlns:p14="http://schemas.microsoft.com/office/powerpoint/2010/main" val="3307129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Simulate scenarios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14</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9" y="1690689"/>
            <a:ext cx="8058150" cy="4381354"/>
          </a:xfrm>
        </p:spPr>
        <p:txBody>
          <a:bodyPr>
            <a:normAutofit/>
          </a:bodyPr>
          <a:lstStyle/>
          <a:p>
            <a:pPr marL="0" indent="0">
              <a:buNone/>
            </a:pPr>
            <a:r>
              <a:rPr lang="en-US" sz="2000" dirty="0">
                <a:highlight>
                  <a:srgbClr val="FFFF00"/>
                </a:highlight>
              </a:rPr>
              <a:t>Tags? What is this?</a:t>
            </a:r>
          </a:p>
          <a:p>
            <a:pPr marL="457200" indent="-457200">
              <a:buAutoNum type="arabicPeriod"/>
            </a:pPr>
            <a:r>
              <a:rPr lang="en-US" sz="2000" b="1" dirty="0"/>
              <a:t>Open complete Factory IO guide</a:t>
            </a:r>
          </a:p>
          <a:p>
            <a:pPr marL="457200" indent="-457200">
              <a:buAutoNum type="arabicPeriod"/>
            </a:pPr>
            <a:r>
              <a:rPr lang="en-US" sz="2000" b="1" dirty="0"/>
              <a:t>Read the next chapters</a:t>
            </a:r>
          </a:p>
          <a:p>
            <a:pPr marL="457200" lvl="1" indent="0">
              <a:buNone/>
            </a:pPr>
            <a:r>
              <a:rPr lang="en-US" sz="1600" dirty="0"/>
              <a:t>	</a:t>
            </a:r>
            <a:r>
              <a:rPr lang="en-US" sz="2000" dirty="0"/>
              <a:t>Tags</a:t>
            </a:r>
          </a:p>
          <a:p>
            <a:pPr marL="914400" lvl="2" indent="0">
              <a:buNone/>
            </a:pPr>
            <a:r>
              <a:rPr lang="en-US" dirty="0"/>
              <a:t>Failure injection</a:t>
            </a:r>
          </a:p>
          <a:p>
            <a:pPr marL="457200" indent="-457200">
              <a:buAutoNum type="arabicPeriod"/>
            </a:pPr>
            <a:r>
              <a:rPr lang="en-US" sz="2000" b="1" dirty="0"/>
              <a:t>Go back to the scene by using the arrow left (beside Welcome)</a:t>
            </a:r>
          </a:p>
          <a:p>
            <a:pPr marL="457200" lvl="1" indent="0">
              <a:buNone/>
            </a:pPr>
            <a:r>
              <a:rPr lang="en-US" sz="1600" b="1" dirty="0"/>
              <a:t>	</a:t>
            </a:r>
            <a:r>
              <a:rPr lang="en-US" sz="2000" dirty="0"/>
              <a:t>Sorting by height (Advanced)</a:t>
            </a:r>
          </a:p>
          <a:p>
            <a:pPr marL="457200" indent="-457200">
              <a:buAutoNum type="arabicPeriod"/>
            </a:pPr>
            <a:r>
              <a:rPr lang="en-US" sz="2000" b="1" dirty="0"/>
              <a:t>Test your new skills and </a:t>
            </a:r>
          </a:p>
          <a:p>
            <a:pPr marL="914400" lvl="2" indent="0">
              <a:buNone/>
            </a:pPr>
            <a:r>
              <a:rPr lang="en-US" dirty="0"/>
              <a:t>Try to create a wire break on the At front sensor of the turntable</a:t>
            </a:r>
          </a:p>
          <a:p>
            <a:pPr marL="914400" lvl="2" indent="0">
              <a:buNone/>
            </a:pPr>
            <a:r>
              <a:rPr lang="en-US" dirty="0"/>
              <a:t>Compare the status of this sensor with the At back sensor</a:t>
            </a:r>
          </a:p>
        </p:txBody>
      </p:sp>
      <p:pic>
        <p:nvPicPr>
          <p:cNvPr id="6" name="Afbeelding 5">
            <a:extLst>
              <a:ext uri="{FF2B5EF4-FFF2-40B4-BE49-F238E27FC236}">
                <a16:creationId xmlns:a16="http://schemas.microsoft.com/office/drawing/2014/main" id="{23B3591E-5B6D-4943-8F51-29BEF32FE9A4}"/>
              </a:ext>
            </a:extLst>
          </p:cNvPr>
          <p:cNvPicPr>
            <a:picLocks noChangeAspect="1"/>
          </p:cNvPicPr>
          <p:nvPr/>
        </p:nvPicPr>
        <p:blipFill>
          <a:blip r:embed="rId3"/>
          <a:stretch>
            <a:fillRect/>
          </a:stretch>
        </p:blipFill>
        <p:spPr>
          <a:xfrm>
            <a:off x="8764836" y="1690688"/>
            <a:ext cx="2031796" cy="2255834"/>
          </a:xfrm>
          <a:prstGeom prst="rect">
            <a:avLst/>
          </a:prstGeom>
        </p:spPr>
      </p:pic>
    </p:spTree>
    <p:extLst>
      <p:ext uri="{BB962C8B-B14F-4D97-AF65-F5344CB8AC3E}">
        <p14:creationId xmlns:p14="http://schemas.microsoft.com/office/powerpoint/2010/main" val="702147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Simulate scenarios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15</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8" y="1690689"/>
            <a:ext cx="10252048" cy="4381354"/>
          </a:xfrm>
        </p:spPr>
        <p:txBody>
          <a:bodyPr>
            <a:normAutofit/>
          </a:bodyPr>
          <a:lstStyle/>
          <a:p>
            <a:pPr marL="0" indent="0">
              <a:buNone/>
            </a:pPr>
            <a:r>
              <a:rPr lang="en-US" sz="2000" dirty="0">
                <a:highlight>
                  <a:srgbClr val="FFFF00"/>
                </a:highlight>
              </a:rPr>
              <a:t>Wow! This factory is to fast for me!</a:t>
            </a:r>
          </a:p>
          <a:p>
            <a:pPr marL="457200" indent="-457200">
              <a:buAutoNum type="arabicPeriod"/>
            </a:pPr>
            <a:r>
              <a:rPr lang="en-US" sz="2000" b="1" dirty="0"/>
              <a:t>Open complete Factory IO guide</a:t>
            </a:r>
          </a:p>
          <a:p>
            <a:pPr marL="457200" indent="-457200">
              <a:buAutoNum type="arabicPeriod"/>
            </a:pPr>
            <a:r>
              <a:rPr lang="en-US" sz="2000" b="1" dirty="0"/>
              <a:t>Read the next chapter</a:t>
            </a:r>
          </a:p>
          <a:p>
            <a:pPr marL="457200" lvl="1" indent="0">
              <a:buNone/>
            </a:pPr>
            <a:r>
              <a:rPr lang="en-US" sz="1600" dirty="0"/>
              <a:t>	</a:t>
            </a:r>
            <a:r>
              <a:rPr lang="en-US" sz="2000" dirty="0"/>
              <a:t>Edit and Run (the Run part)</a:t>
            </a:r>
          </a:p>
          <a:p>
            <a:pPr marL="457200" indent="-457200">
              <a:buAutoNum type="arabicPeriod"/>
            </a:pPr>
            <a:r>
              <a:rPr lang="en-US" sz="2000" b="1" dirty="0"/>
              <a:t>Go back to the scene</a:t>
            </a:r>
          </a:p>
          <a:p>
            <a:pPr marL="457200" lvl="1" indent="0">
              <a:buNone/>
            </a:pPr>
            <a:r>
              <a:rPr lang="en-US" sz="1600" b="1" dirty="0"/>
              <a:t>	</a:t>
            </a:r>
            <a:r>
              <a:rPr lang="en-US" sz="2000" dirty="0"/>
              <a:t>Sorting by height (Advanced)</a:t>
            </a:r>
          </a:p>
          <a:p>
            <a:pPr marL="457200" indent="-457200">
              <a:buAutoNum type="arabicPeriod"/>
            </a:pPr>
            <a:r>
              <a:rPr lang="en-US" sz="2000" b="1" dirty="0"/>
              <a:t>Test your new skills and </a:t>
            </a:r>
          </a:p>
          <a:p>
            <a:pPr marL="914400" lvl="2" indent="0">
              <a:buNone/>
            </a:pPr>
            <a:r>
              <a:rPr lang="en-US" dirty="0"/>
              <a:t>Do this in slow motion and by pause the scene</a:t>
            </a:r>
          </a:p>
          <a:p>
            <a:pPr marL="914400" lvl="2" indent="0">
              <a:buNone/>
            </a:pPr>
            <a:r>
              <a:rPr lang="en-US" dirty="0"/>
              <a:t>Create a </a:t>
            </a:r>
            <a:r>
              <a:rPr lang="en-US" dirty="0" err="1"/>
              <a:t>huuugh</a:t>
            </a:r>
            <a:r>
              <a:rPr lang="en-US" dirty="0"/>
              <a:t> jam! Yes, let’s create problems by</a:t>
            </a:r>
          </a:p>
          <a:p>
            <a:pPr marL="914400" lvl="2" indent="0">
              <a:buNone/>
            </a:pPr>
            <a:r>
              <a:rPr lang="en-US" dirty="0"/>
              <a:t>	Running pallets of the turntable</a:t>
            </a:r>
          </a:p>
          <a:p>
            <a:pPr marL="914400" lvl="2" indent="0">
              <a:buNone/>
            </a:pPr>
            <a:r>
              <a:rPr lang="en-US" dirty="0"/>
              <a:t>	Placing pallets wrong onto the conveyors by grabbing pallets, totes and boxes</a:t>
            </a:r>
          </a:p>
          <a:p>
            <a:pPr marL="914400" lvl="2" indent="0">
              <a:buNone/>
            </a:pPr>
            <a:r>
              <a:rPr lang="en-US" dirty="0"/>
              <a:t>Reset the simulation</a:t>
            </a:r>
          </a:p>
        </p:txBody>
      </p:sp>
      <p:pic>
        <p:nvPicPr>
          <p:cNvPr id="2" name="Afbeelding 1">
            <a:extLst>
              <a:ext uri="{FF2B5EF4-FFF2-40B4-BE49-F238E27FC236}">
                <a16:creationId xmlns:a16="http://schemas.microsoft.com/office/drawing/2014/main" id="{A01016C6-B43A-48CA-BD3F-CDF5BC4A20AA}"/>
              </a:ext>
            </a:extLst>
          </p:cNvPr>
          <p:cNvPicPr>
            <a:picLocks noChangeAspect="1"/>
          </p:cNvPicPr>
          <p:nvPr/>
        </p:nvPicPr>
        <p:blipFill>
          <a:blip r:embed="rId3"/>
          <a:stretch>
            <a:fillRect/>
          </a:stretch>
        </p:blipFill>
        <p:spPr>
          <a:xfrm>
            <a:off x="7295773" y="1690688"/>
            <a:ext cx="4490759" cy="3090323"/>
          </a:xfrm>
          <a:prstGeom prst="rect">
            <a:avLst/>
          </a:prstGeom>
        </p:spPr>
      </p:pic>
    </p:spTree>
    <p:extLst>
      <p:ext uri="{BB962C8B-B14F-4D97-AF65-F5344CB8AC3E}">
        <p14:creationId xmlns:p14="http://schemas.microsoft.com/office/powerpoint/2010/main" val="2076632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Simulate scenarios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16</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8" y="1690689"/>
            <a:ext cx="8540693" cy="4381354"/>
          </a:xfrm>
        </p:spPr>
        <p:txBody>
          <a:bodyPr>
            <a:normAutofit/>
          </a:bodyPr>
          <a:lstStyle/>
          <a:p>
            <a:pPr marL="0" indent="0">
              <a:buNone/>
            </a:pPr>
            <a:r>
              <a:rPr lang="en-US" sz="2000" dirty="0">
                <a:highlight>
                  <a:srgbClr val="FFFF00"/>
                </a:highlight>
              </a:rPr>
              <a:t>Let’s cool down and create some water.</a:t>
            </a:r>
          </a:p>
          <a:p>
            <a:pPr marL="457200" indent="-457200">
              <a:buAutoNum type="arabicPeriod"/>
            </a:pPr>
            <a:r>
              <a:rPr lang="en-US" sz="2000" b="1" dirty="0"/>
              <a:t>Open complete Factory IO guide</a:t>
            </a:r>
          </a:p>
          <a:p>
            <a:pPr marL="457200" indent="-457200">
              <a:buAutoNum type="arabicPeriod"/>
            </a:pPr>
            <a:r>
              <a:rPr lang="en-US" sz="2000" b="1" dirty="0"/>
              <a:t>Read the next chapter</a:t>
            </a:r>
          </a:p>
          <a:p>
            <a:pPr marL="457200" lvl="1" indent="0">
              <a:buNone/>
            </a:pPr>
            <a:r>
              <a:rPr lang="en-US" sz="1600" dirty="0"/>
              <a:t>	</a:t>
            </a:r>
            <a:r>
              <a:rPr lang="en-US" sz="2000" dirty="0"/>
              <a:t>Edit and Run (the Edit part)</a:t>
            </a:r>
          </a:p>
          <a:p>
            <a:pPr marL="457200" lvl="1" indent="0">
              <a:buNone/>
            </a:pPr>
            <a:r>
              <a:rPr lang="en-US" sz="2000" dirty="0"/>
              <a:t>	Parts &gt; Stations &gt; Tank (use the table of contents at the right)</a:t>
            </a:r>
          </a:p>
          <a:p>
            <a:pPr marL="457200" indent="-457200">
              <a:buAutoNum type="arabicPeriod"/>
            </a:pPr>
            <a:r>
              <a:rPr lang="en-US" sz="2000" b="1" dirty="0"/>
              <a:t>Open the scene</a:t>
            </a:r>
          </a:p>
          <a:p>
            <a:pPr marL="457200" lvl="1" indent="0">
              <a:buNone/>
            </a:pPr>
            <a:r>
              <a:rPr lang="en-US" sz="1600" b="1" dirty="0"/>
              <a:t>	</a:t>
            </a:r>
            <a:r>
              <a:rPr lang="en-US" sz="2000" dirty="0"/>
              <a:t>Level control</a:t>
            </a:r>
          </a:p>
          <a:p>
            <a:pPr marL="457200" indent="-457200">
              <a:buAutoNum type="arabicPeriod"/>
            </a:pPr>
            <a:r>
              <a:rPr lang="en-US" sz="2000" b="1" dirty="0"/>
              <a:t>Test your new skills and </a:t>
            </a:r>
          </a:p>
          <a:p>
            <a:pPr marL="914400" lvl="2" indent="0">
              <a:buNone/>
            </a:pPr>
            <a:r>
              <a:rPr lang="en-US" dirty="0"/>
              <a:t>Test the water tank by filling it. Don’ forget to check the sensors</a:t>
            </a:r>
          </a:p>
          <a:p>
            <a:pPr marL="914400" lvl="2" indent="0">
              <a:buNone/>
            </a:pPr>
            <a:r>
              <a:rPr lang="en-US" dirty="0"/>
              <a:t>Empty the tank</a:t>
            </a:r>
          </a:p>
          <a:p>
            <a:pPr marL="914400" lvl="2" indent="0">
              <a:buNone/>
            </a:pPr>
            <a:r>
              <a:rPr lang="en-US" dirty="0"/>
              <a:t>Edit the water tank by changing it to a digital configuration</a:t>
            </a:r>
          </a:p>
          <a:p>
            <a:pPr marL="914400" lvl="2" indent="0">
              <a:buNone/>
            </a:pPr>
            <a:r>
              <a:rPr lang="en-US" dirty="0"/>
              <a:t>Repeat the test</a:t>
            </a:r>
          </a:p>
        </p:txBody>
      </p:sp>
      <p:pic>
        <p:nvPicPr>
          <p:cNvPr id="6" name="Afbeelding 5">
            <a:extLst>
              <a:ext uri="{FF2B5EF4-FFF2-40B4-BE49-F238E27FC236}">
                <a16:creationId xmlns:a16="http://schemas.microsoft.com/office/drawing/2014/main" id="{AE7C26C5-2279-4DA7-9519-A3A9E6522D9E}"/>
              </a:ext>
            </a:extLst>
          </p:cNvPr>
          <p:cNvPicPr>
            <a:picLocks noChangeAspect="1"/>
          </p:cNvPicPr>
          <p:nvPr/>
        </p:nvPicPr>
        <p:blipFill>
          <a:blip r:embed="rId3"/>
          <a:stretch>
            <a:fillRect/>
          </a:stretch>
        </p:blipFill>
        <p:spPr>
          <a:xfrm>
            <a:off x="8499591" y="1686481"/>
            <a:ext cx="3571341" cy="3309151"/>
          </a:xfrm>
          <a:prstGeom prst="rect">
            <a:avLst/>
          </a:prstGeom>
        </p:spPr>
      </p:pic>
    </p:spTree>
    <p:extLst>
      <p:ext uri="{BB962C8B-B14F-4D97-AF65-F5344CB8AC3E}">
        <p14:creationId xmlns:p14="http://schemas.microsoft.com/office/powerpoint/2010/main" val="2842019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computer&#10;&#10;Automatisch gegenereerde beschrijving">
            <a:extLst>
              <a:ext uri="{FF2B5EF4-FFF2-40B4-BE49-F238E27FC236}">
                <a16:creationId xmlns:a16="http://schemas.microsoft.com/office/drawing/2014/main" id="{DDC54633-7EBD-4D61-A98D-A8569CAAC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871" y="1686481"/>
            <a:ext cx="6194697" cy="3480830"/>
          </a:xfrm>
          <a:prstGeom prst="rect">
            <a:avLst/>
          </a:prstGeom>
        </p:spPr>
      </p:pic>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Design scenarios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17</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8" y="1690689"/>
            <a:ext cx="8540693" cy="4381354"/>
          </a:xfrm>
        </p:spPr>
        <p:txBody>
          <a:bodyPr>
            <a:normAutofit/>
          </a:bodyPr>
          <a:lstStyle/>
          <a:p>
            <a:pPr marL="0" indent="0">
              <a:buNone/>
            </a:pPr>
            <a:r>
              <a:rPr lang="en-US" sz="2000" dirty="0">
                <a:highlight>
                  <a:srgbClr val="FFFF00"/>
                </a:highlight>
              </a:rPr>
              <a:t>So I can create my own scenarios?!</a:t>
            </a:r>
          </a:p>
          <a:p>
            <a:pPr marL="457200" indent="-457200">
              <a:buAutoNum type="arabicPeriod"/>
            </a:pPr>
            <a:r>
              <a:rPr lang="en-US" sz="2000" b="1" dirty="0"/>
              <a:t>Open the Getting started guide</a:t>
            </a:r>
          </a:p>
          <a:p>
            <a:pPr marL="457200" indent="-457200">
              <a:buAutoNum type="arabicPeriod"/>
            </a:pPr>
            <a:r>
              <a:rPr lang="en-US" sz="2000" b="1" dirty="0"/>
              <a:t>Read the next chapter</a:t>
            </a:r>
          </a:p>
          <a:p>
            <a:pPr marL="457200" lvl="1" indent="0">
              <a:buNone/>
            </a:pPr>
            <a:r>
              <a:rPr lang="en-US" sz="1600" dirty="0"/>
              <a:t>	</a:t>
            </a:r>
            <a:r>
              <a:rPr lang="en-US" sz="2000" dirty="0"/>
              <a:t>Create a scene</a:t>
            </a:r>
          </a:p>
          <a:p>
            <a:pPr marL="457200" indent="-457200">
              <a:buAutoNum type="arabicPeriod"/>
            </a:pPr>
            <a:r>
              <a:rPr lang="en-US" sz="2000" b="1" dirty="0"/>
              <a:t>Create a new scene and call it</a:t>
            </a:r>
          </a:p>
          <a:p>
            <a:pPr marL="457200" lvl="1" indent="0">
              <a:buNone/>
            </a:pPr>
            <a:r>
              <a:rPr lang="en-US" sz="1600" b="1" dirty="0"/>
              <a:t>	</a:t>
            </a:r>
            <a:r>
              <a:rPr lang="en-US" sz="2000" dirty="0"/>
              <a:t>Sorting my goods</a:t>
            </a:r>
          </a:p>
          <a:p>
            <a:pPr marL="457200" indent="-457200">
              <a:buAutoNum type="arabicPeriod"/>
            </a:pPr>
            <a:r>
              <a:rPr lang="en-US" sz="2000" b="1" dirty="0"/>
              <a:t>Create and test your scene</a:t>
            </a:r>
          </a:p>
          <a:p>
            <a:pPr marL="914400" lvl="2" indent="0">
              <a:buNone/>
            </a:pPr>
            <a:r>
              <a:rPr lang="en-US" dirty="0"/>
              <a:t>As described in “Create a scene”</a:t>
            </a:r>
          </a:p>
          <a:p>
            <a:pPr marL="914400" lvl="2" indent="0">
              <a:buNone/>
            </a:pPr>
            <a:r>
              <a:rPr lang="en-US" dirty="0"/>
              <a:t>Add an emitter at the entry</a:t>
            </a:r>
          </a:p>
          <a:p>
            <a:pPr marL="914400" lvl="2" indent="0">
              <a:buNone/>
            </a:pPr>
            <a:r>
              <a:rPr lang="en-US" dirty="0"/>
              <a:t>Add a remover at each exit</a:t>
            </a:r>
          </a:p>
          <a:p>
            <a:pPr marL="914400" lvl="2" indent="0">
              <a:buNone/>
            </a:pPr>
            <a:r>
              <a:rPr lang="en-US" dirty="0"/>
              <a:t>Test your scene</a:t>
            </a:r>
          </a:p>
        </p:txBody>
      </p:sp>
    </p:spTree>
    <p:extLst>
      <p:ext uri="{BB962C8B-B14F-4D97-AF65-F5344CB8AC3E}">
        <p14:creationId xmlns:p14="http://schemas.microsoft.com/office/powerpoint/2010/main" val="270034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Design scenarios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18</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8" y="1690689"/>
            <a:ext cx="8540693" cy="4381354"/>
          </a:xfrm>
        </p:spPr>
        <p:txBody>
          <a:bodyPr>
            <a:normAutofit/>
          </a:bodyPr>
          <a:lstStyle/>
          <a:p>
            <a:pPr marL="0" indent="0">
              <a:buNone/>
            </a:pPr>
            <a:r>
              <a:rPr lang="en-US" sz="2000" dirty="0">
                <a:highlight>
                  <a:srgbClr val="FFFF00"/>
                </a:highlight>
              </a:rPr>
              <a:t>Can I change the items on the pallets?</a:t>
            </a:r>
          </a:p>
          <a:p>
            <a:pPr marL="457200" indent="-457200">
              <a:buAutoNum type="arabicPeriod"/>
            </a:pPr>
            <a:r>
              <a:rPr lang="en-US" sz="2000" b="1" dirty="0"/>
              <a:t>Go back to the welcome screen</a:t>
            </a:r>
          </a:p>
          <a:p>
            <a:pPr marL="457200" indent="-457200">
              <a:buAutoNum type="arabicPeriod"/>
            </a:pPr>
            <a:r>
              <a:rPr lang="en-US" sz="2000" b="1" dirty="0"/>
              <a:t>Open the Parts manual</a:t>
            </a:r>
          </a:p>
          <a:p>
            <a:pPr marL="457200" indent="-457200">
              <a:buAutoNum type="arabicPeriod"/>
            </a:pPr>
            <a:r>
              <a:rPr lang="en-US" sz="2000" b="1" dirty="0"/>
              <a:t>Read the next chapters</a:t>
            </a:r>
          </a:p>
          <a:p>
            <a:pPr marL="457200" lvl="1" indent="0">
              <a:buNone/>
            </a:pPr>
            <a:r>
              <a:rPr lang="en-US" sz="1600" b="1" dirty="0"/>
              <a:t>	</a:t>
            </a:r>
            <a:r>
              <a:rPr lang="en-US" sz="2000" dirty="0"/>
              <a:t>Emitter</a:t>
            </a:r>
          </a:p>
          <a:p>
            <a:pPr marL="457200" lvl="1" indent="0">
              <a:buNone/>
            </a:pPr>
            <a:r>
              <a:rPr lang="en-US" sz="2000" dirty="0"/>
              <a:t>	Remover</a:t>
            </a:r>
          </a:p>
          <a:p>
            <a:pPr marL="457200" lvl="1" indent="0">
              <a:buNone/>
            </a:pPr>
            <a:r>
              <a:rPr lang="en-US" sz="2000" dirty="0"/>
              <a:t>	Items</a:t>
            </a:r>
          </a:p>
          <a:p>
            <a:pPr marL="457200" indent="-457200">
              <a:buAutoNum type="arabicPeriod"/>
            </a:pPr>
            <a:r>
              <a:rPr lang="en-US" sz="2000" b="1" dirty="0"/>
              <a:t>Go back to your scene and</a:t>
            </a:r>
          </a:p>
          <a:p>
            <a:pPr marL="914400" lvl="2" indent="0">
              <a:buNone/>
            </a:pPr>
            <a:r>
              <a:rPr lang="en-US" dirty="0"/>
              <a:t>Change the part to emit</a:t>
            </a:r>
          </a:p>
          <a:p>
            <a:pPr marL="914400" lvl="2" indent="0">
              <a:buNone/>
            </a:pPr>
            <a:r>
              <a:rPr lang="en-US" dirty="0"/>
              <a:t>Change the time pallets appear</a:t>
            </a:r>
          </a:p>
          <a:p>
            <a:pPr marL="914400" lvl="2" indent="0">
              <a:buNone/>
            </a:pPr>
            <a:r>
              <a:rPr lang="en-US" dirty="0"/>
              <a:t>Test your scene</a:t>
            </a:r>
          </a:p>
          <a:p>
            <a:pPr marL="914400" lvl="2" indent="0">
              <a:buNone/>
            </a:pPr>
            <a:r>
              <a:rPr lang="en-US" dirty="0"/>
              <a:t>Repeat this where you modify the base </a:t>
            </a:r>
          </a:p>
        </p:txBody>
      </p:sp>
      <p:pic>
        <p:nvPicPr>
          <p:cNvPr id="8" name="Afbeelding 7" descr="Afbeelding met binnen, zitten, tafel, speelgoed&#10;&#10;Automatisch gegenereerde beschrijving">
            <a:extLst>
              <a:ext uri="{FF2B5EF4-FFF2-40B4-BE49-F238E27FC236}">
                <a16:creationId xmlns:a16="http://schemas.microsoft.com/office/drawing/2014/main" id="{83F37B66-A5BE-41EB-9727-8B76CD193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131" y="3541294"/>
            <a:ext cx="5111692" cy="2558059"/>
          </a:xfrm>
          <a:prstGeom prst="rect">
            <a:avLst/>
          </a:prstGeom>
        </p:spPr>
      </p:pic>
      <p:pic>
        <p:nvPicPr>
          <p:cNvPr id="6" name="Afbeelding 5">
            <a:extLst>
              <a:ext uri="{FF2B5EF4-FFF2-40B4-BE49-F238E27FC236}">
                <a16:creationId xmlns:a16="http://schemas.microsoft.com/office/drawing/2014/main" id="{37D1F914-2C0B-4FF6-84D1-FCDCDAA61202}"/>
              </a:ext>
            </a:extLst>
          </p:cNvPr>
          <p:cNvPicPr>
            <a:picLocks noChangeAspect="1"/>
          </p:cNvPicPr>
          <p:nvPr/>
        </p:nvPicPr>
        <p:blipFill>
          <a:blip r:embed="rId4"/>
          <a:stretch>
            <a:fillRect/>
          </a:stretch>
        </p:blipFill>
        <p:spPr>
          <a:xfrm>
            <a:off x="9247814" y="1279992"/>
            <a:ext cx="2394009" cy="2149008"/>
          </a:xfrm>
          <a:prstGeom prst="rect">
            <a:avLst/>
          </a:prstGeom>
        </p:spPr>
      </p:pic>
    </p:spTree>
    <p:extLst>
      <p:ext uri="{BB962C8B-B14F-4D97-AF65-F5344CB8AC3E}">
        <p14:creationId xmlns:p14="http://schemas.microsoft.com/office/powerpoint/2010/main" val="3643277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Design scenarios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19</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8" y="1690689"/>
            <a:ext cx="8540693" cy="4381354"/>
          </a:xfrm>
        </p:spPr>
        <p:txBody>
          <a:bodyPr>
            <a:normAutofit/>
          </a:bodyPr>
          <a:lstStyle/>
          <a:p>
            <a:pPr marL="0" indent="0">
              <a:buNone/>
            </a:pPr>
            <a:r>
              <a:rPr lang="en-US" sz="2000" dirty="0">
                <a:highlight>
                  <a:srgbClr val="FFFF00"/>
                </a:highlight>
              </a:rPr>
              <a:t>There is no control cabinet!</a:t>
            </a:r>
          </a:p>
          <a:p>
            <a:pPr marL="457200" indent="-457200">
              <a:buAutoNum type="arabicPeriod"/>
            </a:pPr>
            <a:r>
              <a:rPr lang="en-US" sz="2000" b="1" dirty="0"/>
              <a:t>Go back to the welcome screen</a:t>
            </a:r>
          </a:p>
          <a:p>
            <a:pPr marL="457200" indent="-457200">
              <a:buAutoNum type="arabicPeriod"/>
            </a:pPr>
            <a:r>
              <a:rPr lang="en-US" sz="2000" b="1" dirty="0"/>
              <a:t>Open the Parts manual</a:t>
            </a:r>
          </a:p>
          <a:p>
            <a:pPr marL="457200" indent="-457200">
              <a:buAutoNum type="arabicPeriod"/>
            </a:pPr>
            <a:r>
              <a:rPr lang="en-US" sz="2000" b="1" dirty="0"/>
              <a:t>Read the next chapters</a:t>
            </a:r>
          </a:p>
          <a:p>
            <a:pPr marL="457200" lvl="1" indent="0">
              <a:buNone/>
            </a:pPr>
            <a:r>
              <a:rPr lang="en-US" sz="1600" b="1" dirty="0"/>
              <a:t>	</a:t>
            </a:r>
            <a:r>
              <a:rPr lang="en-US" sz="2000" dirty="0"/>
              <a:t>Operators</a:t>
            </a:r>
          </a:p>
          <a:p>
            <a:pPr marL="457200" lvl="1" indent="0">
              <a:buNone/>
            </a:pPr>
            <a:r>
              <a:rPr lang="en-US" sz="2000" dirty="0"/>
              <a:t>	Warning devices</a:t>
            </a:r>
          </a:p>
          <a:p>
            <a:pPr marL="457200" indent="-457200">
              <a:buAutoNum type="arabicPeriod"/>
            </a:pPr>
            <a:r>
              <a:rPr lang="en-US" sz="2000" b="1" dirty="0"/>
              <a:t>Go back to your scene and</a:t>
            </a:r>
          </a:p>
          <a:p>
            <a:pPr marL="914400" lvl="2" indent="0">
              <a:buNone/>
            </a:pPr>
            <a:r>
              <a:rPr lang="en-US" dirty="0"/>
              <a:t>Create the control cabinet as showed on the picture</a:t>
            </a:r>
          </a:p>
          <a:p>
            <a:pPr marL="914400" lvl="2" indent="0">
              <a:buNone/>
            </a:pPr>
            <a:r>
              <a:rPr lang="en-US" dirty="0"/>
              <a:t>Add a warning devices to the control cabinet</a:t>
            </a:r>
          </a:p>
          <a:p>
            <a:pPr marL="914400" lvl="2" indent="0">
              <a:buNone/>
            </a:pPr>
            <a:r>
              <a:rPr lang="en-US" dirty="0"/>
              <a:t>Make a group of the cabinet</a:t>
            </a:r>
          </a:p>
          <a:p>
            <a:pPr marL="914400" lvl="2" indent="0">
              <a:buNone/>
            </a:pPr>
            <a:r>
              <a:rPr lang="en-US" dirty="0"/>
              <a:t>Don’t forget to mount the control cabinet on a column</a:t>
            </a:r>
          </a:p>
          <a:p>
            <a:pPr marL="914400" lvl="2" indent="0">
              <a:buNone/>
            </a:pPr>
            <a:r>
              <a:rPr lang="en-US" dirty="0"/>
              <a:t>Test your scene</a:t>
            </a:r>
          </a:p>
          <a:p>
            <a:pPr marL="914400" lvl="2" indent="0">
              <a:buNone/>
            </a:pPr>
            <a:endParaRPr lang="en-US" dirty="0"/>
          </a:p>
        </p:txBody>
      </p:sp>
      <p:pic>
        <p:nvPicPr>
          <p:cNvPr id="3" name="Afbeelding 2">
            <a:extLst>
              <a:ext uri="{FF2B5EF4-FFF2-40B4-BE49-F238E27FC236}">
                <a16:creationId xmlns:a16="http://schemas.microsoft.com/office/drawing/2014/main" id="{B3228B27-6AAE-4054-B744-FC84C3BA9CAF}"/>
              </a:ext>
            </a:extLst>
          </p:cNvPr>
          <p:cNvPicPr>
            <a:picLocks noChangeAspect="1"/>
          </p:cNvPicPr>
          <p:nvPr/>
        </p:nvPicPr>
        <p:blipFill>
          <a:blip r:embed="rId3"/>
          <a:stretch>
            <a:fillRect/>
          </a:stretch>
        </p:blipFill>
        <p:spPr>
          <a:xfrm>
            <a:off x="8514484" y="1686481"/>
            <a:ext cx="3143250" cy="3314700"/>
          </a:xfrm>
          <a:prstGeom prst="rect">
            <a:avLst/>
          </a:prstGeom>
        </p:spPr>
      </p:pic>
    </p:spTree>
    <p:extLst>
      <p:ext uri="{BB962C8B-B14F-4D97-AF65-F5344CB8AC3E}">
        <p14:creationId xmlns:p14="http://schemas.microsoft.com/office/powerpoint/2010/main" val="40543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nl-BE" dirty="0">
                <a:solidFill>
                  <a:srgbClr val="B20204"/>
                </a:solidFill>
                <a:latin typeface="+mn-lt"/>
              </a:rPr>
              <a:t>Content</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a:lstStyle/>
          <a:p>
            <a:r>
              <a:rPr lang="en-US" dirty="0"/>
              <a:t>Introduction</a:t>
            </a:r>
          </a:p>
          <a:p>
            <a:r>
              <a:rPr lang="en-US" dirty="0"/>
              <a:t>First steps</a:t>
            </a:r>
          </a:p>
          <a:p>
            <a:r>
              <a:rPr lang="en-US" dirty="0"/>
              <a:t>Simulate scenarios</a:t>
            </a:r>
          </a:p>
          <a:p>
            <a:r>
              <a:rPr lang="en-US" dirty="0"/>
              <a:t>Design scenarios</a:t>
            </a:r>
          </a:p>
          <a:p>
            <a:r>
              <a:rPr lang="en-US" dirty="0" err="1"/>
              <a:t>Excersise</a:t>
            </a:r>
            <a:endParaRPr lang="en-US" dirty="0"/>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a:t>
            </a:fld>
            <a:endParaRPr lang="nl-BE" dirty="0">
              <a:solidFill>
                <a:schemeClr val="bg1"/>
              </a:solidFill>
            </a:endParaRPr>
          </a:p>
        </p:txBody>
      </p:sp>
      <p:pic>
        <p:nvPicPr>
          <p:cNvPr id="6" name="Picture 4" descr="http://www.groept.be/images/logo/jimma.jpg">
            <a:extLst>
              <a:ext uri="{FF2B5EF4-FFF2-40B4-BE49-F238E27FC236}">
                <a16:creationId xmlns:a16="http://schemas.microsoft.com/office/drawing/2014/main" id="{C6A54858-5D14-4A21-8E99-D009CB300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8" y="4440252"/>
            <a:ext cx="7143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eua2010.ulpgc.es/sites/default/files/instituciones/logos/187.png">
            <a:extLst>
              <a:ext uri="{FF2B5EF4-FFF2-40B4-BE49-F238E27FC236}">
                <a16:creationId xmlns:a16="http://schemas.microsoft.com/office/drawing/2014/main" id="{156D37D1-CB4A-4CDB-AADC-52C872F36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458" y="4452952"/>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https://pbs.twimg.com/profile_images/567565310689964032/TiwGaAxo.jpeg">
            <a:extLst>
              <a:ext uri="{FF2B5EF4-FFF2-40B4-BE49-F238E27FC236}">
                <a16:creationId xmlns:a16="http://schemas.microsoft.com/office/drawing/2014/main" id="{E50C2EB8-F252-40D6-A755-6A3D7FC71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683" y="4408502"/>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https://upload.wikimedia.org/wikipedia/en/1/1d/Mzumbe_University_Logo.png">
            <a:extLst>
              <a:ext uri="{FF2B5EF4-FFF2-40B4-BE49-F238E27FC236}">
                <a16:creationId xmlns:a16="http://schemas.microsoft.com/office/drawing/2014/main" id="{DE970C41-4A61-4546-AFA9-82A66816A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3258" y="4478352"/>
            <a:ext cx="9779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https://upload.wikimedia.org/wikipedia/en/a/a4/Ardhi_university_Logo.png">
            <a:extLst>
              <a:ext uri="{FF2B5EF4-FFF2-40B4-BE49-F238E27FC236}">
                <a16:creationId xmlns:a16="http://schemas.microsoft.com/office/drawing/2014/main" id="{31566B60-8C91-4752-A985-02FB1CB1F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8146" y="4394215"/>
            <a:ext cx="979487"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oogle Shape;54;p13" descr="New High Resolution.png">
            <a:extLst>
              <a:ext uri="{FF2B5EF4-FFF2-40B4-BE49-F238E27FC236}">
                <a16:creationId xmlns:a16="http://schemas.microsoft.com/office/drawing/2014/main" id="{16BD33BB-0A55-429E-8861-3316AFEC9512}"/>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4571" y="4370402"/>
            <a:ext cx="901700"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s://mailing.firstserved.net/mailing/upload/www.sovowes.be/fck/Image/HOWEST_RGB.jpg">
            <a:extLst>
              <a:ext uri="{FF2B5EF4-FFF2-40B4-BE49-F238E27FC236}">
                <a16:creationId xmlns:a16="http://schemas.microsoft.com/office/drawing/2014/main" id="{1D062825-5BEF-4E61-AD40-8DC76E428C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421" y="5426484"/>
            <a:ext cx="1650491" cy="78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Afbeelding 14">
            <a:extLst>
              <a:ext uri="{FF2B5EF4-FFF2-40B4-BE49-F238E27FC236}">
                <a16:creationId xmlns:a16="http://schemas.microsoft.com/office/drawing/2014/main" id="{7D1E0C69-E9B0-4F6D-9203-33A2A231C0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6959" y="5524514"/>
            <a:ext cx="8953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Afbeelding 17">
            <a:extLst>
              <a:ext uri="{FF2B5EF4-FFF2-40B4-BE49-F238E27FC236}">
                <a16:creationId xmlns:a16="http://schemas.microsoft.com/office/drawing/2014/main" id="{C0F62BE6-F3A8-4C57-93D7-DF7071C702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16296"/>
          <a:stretch>
            <a:fillRect/>
          </a:stretch>
        </p:blipFill>
        <p:spPr bwMode="auto">
          <a:xfrm>
            <a:off x="5686658" y="6284598"/>
            <a:ext cx="4281488"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Afbeelding 18">
            <a:extLst>
              <a:ext uri="{FF2B5EF4-FFF2-40B4-BE49-F238E27FC236}">
                <a16:creationId xmlns:a16="http://schemas.microsoft.com/office/drawing/2014/main" id="{C504E391-BC70-4FB4-A876-B9C5ECE09C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4221" y="5451756"/>
            <a:ext cx="1154450" cy="67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Afbeelding 19">
            <a:extLst>
              <a:ext uri="{FF2B5EF4-FFF2-40B4-BE49-F238E27FC236}">
                <a16:creationId xmlns:a16="http://schemas.microsoft.com/office/drawing/2014/main" id="{171A428E-856F-48E5-8273-E763554628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20102" y="5282925"/>
            <a:ext cx="977900" cy="90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Afbeelding 19" descr="Afbeelding met kamer&#10;&#10;Automatisch gegenereerde beschrijving">
            <a:extLst>
              <a:ext uri="{FF2B5EF4-FFF2-40B4-BE49-F238E27FC236}">
                <a16:creationId xmlns:a16="http://schemas.microsoft.com/office/drawing/2014/main" id="{813418CD-385E-4C79-9808-6D1B16B640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89771" y="5386227"/>
            <a:ext cx="1238925" cy="874991"/>
          </a:xfrm>
          <a:prstGeom prst="rect">
            <a:avLst/>
          </a:prstGeom>
        </p:spPr>
      </p:pic>
      <p:pic>
        <p:nvPicPr>
          <p:cNvPr id="22" name="Afbeelding 21">
            <a:extLst>
              <a:ext uri="{FF2B5EF4-FFF2-40B4-BE49-F238E27FC236}">
                <a16:creationId xmlns:a16="http://schemas.microsoft.com/office/drawing/2014/main" id="{9894DF97-E8B7-4202-AEB3-DEDDA09ABB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8098" y="5524514"/>
            <a:ext cx="1616792" cy="601663"/>
          </a:xfrm>
          <a:prstGeom prst="rect">
            <a:avLst/>
          </a:prstGeom>
        </p:spPr>
      </p:pic>
    </p:spTree>
    <p:extLst>
      <p:ext uri="{BB962C8B-B14F-4D97-AF65-F5344CB8AC3E}">
        <p14:creationId xmlns:p14="http://schemas.microsoft.com/office/powerpoint/2010/main" val="54908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Design scenarios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20</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8" y="1690689"/>
            <a:ext cx="8540693" cy="4381354"/>
          </a:xfrm>
        </p:spPr>
        <p:txBody>
          <a:bodyPr>
            <a:normAutofit/>
          </a:bodyPr>
          <a:lstStyle/>
          <a:p>
            <a:pPr marL="0" indent="0">
              <a:buNone/>
            </a:pPr>
            <a:r>
              <a:rPr lang="en-US" sz="2000" dirty="0">
                <a:highlight>
                  <a:srgbClr val="FFFF00"/>
                </a:highlight>
              </a:rPr>
              <a:t>Safety first!</a:t>
            </a:r>
          </a:p>
          <a:p>
            <a:pPr marL="457200" indent="-457200">
              <a:buAutoNum type="arabicPeriod"/>
            </a:pPr>
            <a:r>
              <a:rPr lang="en-US" sz="2000" b="1" dirty="0"/>
              <a:t>Go back to the welcome screen</a:t>
            </a:r>
          </a:p>
          <a:p>
            <a:pPr marL="457200" indent="-457200">
              <a:buAutoNum type="arabicPeriod"/>
            </a:pPr>
            <a:r>
              <a:rPr lang="en-US" sz="2000" b="1" dirty="0"/>
              <a:t>Open the Parts manual</a:t>
            </a:r>
          </a:p>
          <a:p>
            <a:pPr marL="457200" indent="-457200">
              <a:buAutoNum type="arabicPeriod"/>
            </a:pPr>
            <a:r>
              <a:rPr lang="en-US" sz="2000" b="1" dirty="0"/>
              <a:t>Read the next chapters</a:t>
            </a:r>
          </a:p>
          <a:p>
            <a:pPr marL="457200" lvl="1" indent="0">
              <a:buNone/>
            </a:pPr>
            <a:r>
              <a:rPr lang="en-US" sz="1600" b="1" dirty="0"/>
              <a:t>	</a:t>
            </a:r>
            <a:r>
              <a:rPr lang="en-US" sz="2000" dirty="0"/>
              <a:t>Walkways</a:t>
            </a:r>
          </a:p>
          <a:p>
            <a:pPr marL="457200" indent="-457200">
              <a:buAutoNum type="arabicPeriod"/>
            </a:pPr>
            <a:r>
              <a:rPr lang="en-US" sz="2000" b="1" dirty="0"/>
              <a:t>Go back to your scene and</a:t>
            </a:r>
          </a:p>
          <a:p>
            <a:pPr marL="914400" lvl="2" indent="0">
              <a:buNone/>
            </a:pPr>
            <a:r>
              <a:rPr lang="en-US" dirty="0"/>
              <a:t>Add some safeguards and a safety door</a:t>
            </a:r>
          </a:p>
          <a:p>
            <a:pPr marL="914400" lvl="2" indent="0">
              <a:buNone/>
            </a:pPr>
            <a:r>
              <a:rPr lang="en-US" dirty="0"/>
              <a:t>Test your scene (don’t forget to test the door)</a:t>
            </a:r>
          </a:p>
          <a:p>
            <a:pPr marL="914400" lvl="2" indent="0">
              <a:buNone/>
            </a:pPr>
            <a:r>
              <a:rPr lang="en-US" dirty="0"/>
              <a:t>Save your scene</a:t>
            </a:r>
          </a:p>
          <a:p>
            <a:pPr marL="914400" lvl="2" indent="0">
              <a:buNone/>
            </a:pPr>
            <a:endParaRPr lang="en-US" dirty="0"/>
          </a:p>
        </p:txBody>
      </p:sp>
      <p:pic>
        <p:nvPicPr>
          <p:cNvPr id="6" name="Afbeelding 5">
            <a:extLst>
              <a:ext uri="{FF2B5EF4-FFF2-40B4-BE49-F238E27FC236}">
                <a16:creationId xmlns:a16="http://schemas.microsoft.com/office/drawing/2014/main" id="{D7CC0014-7580-48FD-9DD9-0DADFC94BEA9}"/>
              </a:ext>
            </a:extLst>
          </p:cNvPr>
          <p:cNvPicPr>
            <a:picLocks noChangeAspect="1"/>
          </p:cNvPicPr>
          <p:nvPr/>
        </p:nvPicPr>
        <p:blipFill>
          <a:blip r:embed="rId3"/>
          <a:stretch>
            <a:fillRect/>
          </a:stretch>
        </p:blipFill>
        <p:spPr>
          <a:xfrm>
            <a:off x="7074192" y="1686481"/>
            <a:ext cx="4838700" cy="3314700"/>
          </a:xfrm>
          <a:prstGeom prst="rect">
            <a:avLst/>
          </a:prstGeom>
        </p:spPr>
      </p:pic>
    </p:spTree>
    <p:extLst>
      <p:ext uri="{BB962C8B-B14F-4D97-AF65-F5344CB8AC3E}">
        <p14:creationId xmlns:p14="http://schemas.microsoft.com/office/powerpoint/2010/main" val="3895226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Design scenarios</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21</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8" y="1690689"/>
            <a:ext cx="8540693" cy="4381354"/>
          </a:xfrm>
        </p:spPr>
        <p:txBody>
          <a:bodyPr>
            <a:normAutofit/>
          </a:bodyPr>
          <a:lstStyle/>
          <a:p>
            <a:pPr marL="0" indent="0">
              <a:buNone/>
            </a:pPr>
            <a:r>
              <a:rPr lang="en-US" sz="2000" dirty="0">
                <a:highlight>
                  <a:srgbClr val="FFFF00"/>
                </a:highlight>
              </a:rPr>
              <a:t>Where to find the saved files?</a:t>
            </a:r>
          </a:p>
          <a:p>
            <a:pPr marL="457200" indent="-457200">
              <a:buAutoNum type="arabicPeriod"/>
            </a:pPr>
            <a:r>
              <a:rPr lang="en-US" sz="2000" b="1" dirty="0"/>
              <a:t>Open Windows Explorer</a:t>
            </a:r>
          </a:p>
          <a:p>
            <a:pPr marL="457200" indent="-457200">
              <a:buAutoNum type="arabicPeriod"/>
            </a:pPr>
            <a:r>
              <a:rPr lang="en-US" sz="2000" b="1" dirty="0"/>
              <a:t>Go to My Documents and open the Factory IO directory</a:t>
            </a:r>
          </a:p>
          <a:p>
            <a:pPr marL="457200" indent="-457200">
              <a:buAutoNum type="arabicPeriod"/>
            </a:pPr>
            <a:r>
              <a:rPr lang="en-US" sz="2000" b="1" dirty="0"/>
              <a:t>Open the My Scenes directory</a:t>
            </a:r>
          </a:p>
          <a:p>
            <a:pPr marL="457200" indent="-457200">
              <a:buAutoNum type="arabicPeriod"/>
            </a:pPr>
            <a:r>
              <a:rPr lang="en-US" sz="2000" b="1" dirty="0"/>
              <a:t>Factory IO files have the extension </a:t>
            </a:r>
            <a:r>
              <a:rPr lang="en-US" sz="2000" b="1" i="1" dirty="0"/>
              <a:t>.</a:t>
            </a:r>
            <a:r>
              <a:rPr lang="en-US" sz="2000" b="1" i="1" dirty="0" err="1"/>
              <a:t>factoryio</a:t>
            </a:r>
            <a:endParaRPr lang="en-US" sz="2000" b="1" i="1" dirty="0"/>
          </a:p>
          <a:p>
            <a:pPr marL="457200" indent="-457200">
              <a:buAutoNum type="arabicPeriod"/>
            </a:pPr>
            <a:r>
              <a:rPr lang="en-US" sz="2000" b="1" dirty="0"/>
              <a:t>Task</a:t>
            </a:r>
          </a:p>
          <a:p>
            <a:pPr marL="457200" lvl="1" indent="0">
              <a:buNone/>
            </a:pPr>
            <a:r>
              <a:rPr lang="en-US" b="1" dirty="0"/>
              <a:t>	</a:t>
            </a:r>
            <a:r>
              <a:rPr lang="en-US" sz="2000" dirty="0"/>
              <a:t>Find your scene</a:t>
            </a:r>
          </a:p>
          <a:p>
            <a:pPr marL="457200" lvl="1" indent="0">
              <a:buNone/>
            </a:pPr>
            <a:r>
              <a:rPr lang="en-US" sz="2000" dirty="0"/>
              <a:t>	Copy it to your desktop</a:t>
            </a:r>
          </a:p>
          <a:p>
            <a:pPr marL="914400" lvl="2" indent="0">
              <a:buNone/>
            </a:pPr>
            <a:endParaRPr lang="en-US" dirty="0"/>
          </a:p>
        </p:txBody>
      </p:sp>
      <p:pic>
        <p:nvPicPr>
          <p:cNvPr id="3" name="Afbeelding 2">
            <a:extLst>
              <a:ext uri="{FF2B5EF4-FFF2-40B4-BE49-F238E27FC236}">
                <a16:creationId xmlns:a16="http://schemas.microsoft.com/office/drawing/2014/main" id="{1A2E5A83-5FD9-455D-B519-81DE038E0E63}"/>
              </a:ext>
            </a:extLst>
          </p:cNvPr>
          <p:cNvPicPr>
            <a:picLocks noChangeAspect="1"/>
          </p:cNvPicPr>
          <p:nvPr/>
        </p:nvPicPr>
        <p:blipFill>
          <a:blip r:embed="rId3"/>
          <a:stretch>
            <a:fillRect/>
          </a:stretch>
        </p:blipFill>
        <p:spPr>
          <a:xfrm>
            <a:off x="4946708" y="3881366"/>
            <a:ext cx="5810250" cy="1600200"/>
          </a:xfrm>
          <a:prstGeom prst="rect">
            <a:avLst/>
          </a:prstGeom>
        </p:spPr>
      </p:pic>
    </p:spTree>
    <p:extLst>
      <p:ext uri="{BB962C8B-B14F-4D97-AF65-F5344CB8AC3E}">
        <p14:creationId xmlns:p14="http://schemas.microsoft.com/office/powerpoint/2010/main" val="152761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FEFE8F1-01E2-42A5-888F-F44A77CC1BA2}"/>
              </a:ext>
            </a:extLst>
          </p:cNvPr>
          <p:cNvPicPr>
            <a:picLocks noChangeAspect="1"/>
          </p:cNvPicPr>
          <p:nvPr/>
        </p:nvPicPr>
        <p:blipFill>
          <a:blip r:embed="rId3"/>
          <a:stretch>
            <a:fillRect/>
          </a:stretch>
        </p:blipFill>
        <p:spPr>
          <a:xfrm>
            <a:off x="0" y="221919"/>
            <a:ext cx="12192000" cy="6028267"/>
          </a:xfrm>
          <a:prstGeom prst="rect">
            <a:avLst/>
          </a:prstGeom>
        </p:spPr>
      </p:pic>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2994171" y="3175441"/>
            <a:ext cx="2668398" cy="1325563"/>
          </a:xfrm>
        </p:spPr>
        <p:txBody>
          <a:bodyPr/>
          <a:lstStyle/>
          <a:p>
            <a:r>
              <a:rPr lang="en-US" dirty="0">
                <a:solidFill>
                  <a:srgbClr val="B20204"/>
                </a:solidFill>
                <a:latin typeface="+mn-lt"/>
              </a:rPr>
              <a:t>Exercise</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22</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2994171" y="4501004"/>
            <a:ext cx="9178257" cy="1738311"/>
          </a:xfrm>
        </p:spPr>
        <p:txBody>
          <a:bodyPr>
            <a:normAutofit/>
          </a:bodyPr>
          <a:lstStyle/>
          <a:p>
            <a:pPr marL="0" indent="0">
              <a:buNone/>
            </a:pPr>
            <a:r>
              <a:rPr lang="en-US" sz="2000" dirty="0"/>
              <a:t>Create the “Sorting station” scene on your own</a:t>
            </a:r>
          </a:p>
          <a:p>
            <a:pPr marL="457200" indent="-457200">
              <a:buAutoNum type="arabicPeriod"/>
            </a:pPr>
            <a:r>
              <a:rPr lang="en-US" sz="2000" b="1" dirty="0"/>
              <a:t>Create a new scene called “My sorting station”</a:t>
            </a:r>
          </a:p>
          <a:p>
            <a:pPr marL="457200" indent="-457200">
              <a:buAutoNum type="arabicPeriod"/>
            </a:pPr>
            <a:r>
              <a:rPr lang="en-US" sz="2000" b="1" dirty="0"/>
              <a:t>View the scene video in the scene manual </a:t>
            </a:r>
          </a:p>
          <a:p>
            <a:pPr marL="457200" indent="-457200">
              <a:buAutoNum type="arabicPeriod"/>
            </a:pPr>
            <a:r>
              <a:rPr lang="en-US" sz="2000" b="1" dirty="0"/>
              <a:t>You can cheat          by viewing the scene from Factory IO</a:t>
            </a:r>
            <a:endParaRPr lang="en-US" dirty="0"/>
          </a:p>
        </p:txBody>
      </p:sp>
      <p:pic>
        <p:nvPicPr>
          <p:cNvPr id="7" name="Graphic 6" descr="Contour van grappig gezicht">
            <a:extLst>
              <a:ext uri="{FF2B5EF4-FFF2-40B4-BE49-F238E27FC236}">
                <a16:creationId xmlns:a16="http://schemas.microsoft.com/office/drawing/2014/main" id="{C555DDA0-C430-4BCE-B5B8-86A4DEBEE0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7350" y="5697224"/>
            <a:ext cx="393187" cy="393187"/>
          </a:xfrm>
          <a:prstGeom prst="rect">
            <a:avLst/>
          </a:prstGeom>
        </p:spPr>
      </p:pic>
    </p:spTree>
    <p:extLst>
      <p:ext uri="{BB962C8B-B14F-4D97-AF65-F5344CB8AC3E}">
        <p14:creationId xmlns:p14="http://schemas.microsoft.com/office/powerpoint/2010/main" val="117193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FEFE8F1-01E2-42A5-888F-F44A77CC1BA2}"/>
              </a:ext>
            </a:extLst>
          </p:cNvPr>
          <p:cNvPicPr>
            <a:picLocks noChangeAspect="1"/>
          </p:cNvPicPr>
          <p:nvPr/>
        </p:nvPicPr>
        <p:blipFill>
          <a:blip r:embed="rId3"/>
          <a:stretch>
            <a:fillRect/>
          </a:stretch>
        </p:blipFill>
        <p:spPr>
          <a:xfrm>
            <a:off x="0" y="221919"/>
            <a:ext cx="12192000" cy="6028267"/>
          </a:xfrm>
          <a:prstGeom prst="rect">
            <a:avLst/>
          </a:prstGeom>
        </p:spPr>
      </p:pic>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2994171" y="3175441"/>
            <a:ext cx="2668398" cy="1325563"/>
          </a:xfrm>
        </p:spPr>
        <p:txBody>
          <a:bodyPr/>
          <a:lstStyle/>
          <a:p>
            <a:r>
              <a:rPr lang="en-US" dirty="0">
                <a:solidFill>
                  <a:srgbClr val="B20204"/>
                </a:solidFill>
                <a:latin typeface="+mn-lt"/>
              </a:rPr>
              <a:t>Exercise</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23</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2994171" y="4501004"/>
            <a:ext cx="9178257" cy="1738311"/>
          </a:xfrm>
        </p:spPr>
        <p:txBody>
          <a:bodyPr>
            <a:normAutofit/>
          </a:bodyPr>
          <a:lstStyle/>
          <a:p>
            <a:pPr marL="0" indent="0">
              <a:buNone/>
            </a:pPr>
            <a:r>
              <a:rPr lang="en-US" sz="2000" dirty="0"/>
              <a:t>Test the “My sorting station” scene</a:t>
            </a:r>
          </a:p>
          <a:p>
            <a:pPr marL="457200" indent="-457200">
              <a:buAutoNum type="arabicPeriod"/>
            </a:pPr>
            <a:r>
              <a:rPr lang="en-US" sz="2000" b="1" dirty="0"/>
              <a:t>Try to sort the boxes</a:t>
            </a:r>
          </a:p>
          <a:p>
            <a:pPr marL="457200" indent="-457200">
              <a:buAutoNum type="arabicPeriod"/>
            </a:pPr>
            <a:r>
              <a:rPr lang="en-US" sz="2000" b="1" dirty="0"/>
              <a:t>Change the configuration of the belts to analog</a:t>
            </a:r>
          </a:p>
          <a:p>
            <a:pPr marL="457200" indent="-457200">
              <a:buAutoNum type="arabicPeriod"/>
            </a:pPr>
            <a:r>
              <a:rPr lang="en-US" sz="2000" b="1" dirty="0"/>
              <a:t>Test your changes</a:t>
            </a:r>
            <a:endParaRPr lang="en-US" dirty="0"/>
          </a:p>
        </p:txBody>
      </p:sp>
    </p:spTree>
    <p:extLst>
      <p:ext uri="{BB962C8B-B14F-4D97-AF65-F5344CB8AC3E}">
        <p14:creationId xmlns:p14="http://schemas.microsoft.com/office/powerpoint/2010/main" val="486051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To resume</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24</a:t>
            </a:fld>
            <a:endParaRPr lang="nl-BE" dirty="0">
              <a:solidFill>
                <a:schemeClr val="bg1"/>
              </a:solidFill>
            </a:endParaRPr>
          </a:p>
        </p:txBody>
      </p:sp>
      <p:sp>
        <p:nvSpPr>
          <p:cNvPr id="13" name="Vertical Text Placeholder 2">
            <a:extLst>
              <a:ext uri="{FF2B5EF4-FFF2-40B4-BE49-F238E27FC236}">
                <a16:creationId xmlns:a16="http://schemas.microsoft.com/office/drawing/2014/main" id="{6E423F49-E6EA-469E-BC3F-B0C27D60EFD7}"/>
              </a:ext>
            </a:extLst>
          </p:cNvPr>
          <p:cNvSpPr>
            <a:spLocks noGrp="1"/>
          </p:cNvSpPr>
          <p:nvPr>
            <p:ph idx="1"/>
          </p:nvPr>
        </p:nvSpPr>
        <p:spPr>
          <a:xfrm>
            <a:off x="838198" y="1690689"/>
            <a:ext cx="10713442" cy="4381354"/>
          </a:xfrm>
        </p:spPr>
        <p:txBody>
          <a:bodyPr>
            <a:normAutofit/>
          </a:bodyPr>
          <a:lstStyle/>
          <a:p>
            <a:pPr marL="0" indent="0">
              <a:buNone/>
            </a:pPr>
            <a:r>
              <a:rPr lang="en-US" sz="2000" dirty="0"/>
              <a:t>Congratulations! You have reached the level “</a:t>
            </a:r>
            <a:r>
              <a:rPr lang="en-US" sz="2000" b="1" dirty="0"/>
              <a:t>Newby in Real Games Factory IO</a:t>
            </a:r>
            <a:r>
              <a:rPr lang="en-US" sz="2000" dirty="0"/>
              <a:t>”</a:t>
            </a:r>
          </a:p>
          <a:p>
            <a:pPr marL="457200" indent="-457200">
              <a:buAutoNum type="arabicPeriod"/>
            </a:pPr>
            <a:r>
              <a:rPr lang="en-US" sz="2000" b="1" dirty="0"/>
              <a:t>You can open, save and navigate in Factory IO scenes</a:t>
            </a:r>
          </a:p>
          <a:p>
            <a:pPr marL="457200" indent="-457200">
              <a:buAutoNum type="arabicPeriod"/>
            </a:pPr>
            <a:r>
              <a:rPr lang="en-US" sz="2000" b="1" dirty="0"/>
              <a:t>You can design Factory IO scenes</a:t>
            </a:r>
          </a:p>
          <a:p>
            <a:pPr marL="457200" indent="-457200">
              <a:buAutoNum type="arabicPeriod"/>
            </a:pPr>
            <a:r>
              <a:rPr lang="en-US" sz="2000" b="1" dirty="0"/>
              <a:t>You can simulate Factory IO scenes</a:t>
            </a:r>
          </a:p>
          <a:p>
            <a:pPr marL="914400" lvl="2" indent="0">
              <a:buNone/>
            </a:pPr>
            <a:endParaRPr lang="en-US" dirty="0"/>
          </a:p>
        </p:txBody>
      </p:sp>
      <p:sp>
        <p:nvSpPr>
          <p:cNvPr id="2" name="Ovaal 1">
            <a:extLst>
              <a:ext uri="{FF2B5EF4-FFF2-40B4-BE49-F238E27FC236}">
                <a16:creationId xmlns:a16="http://schemas.microsoft.com/office/drawing/2014/main" id="{9CE4C459-571E-4560-A69F-6468E2F3A4DA}"/>
              </a:ext>
            </a:extLst>
          </p:cNvPr>
          <p:cNvSpPr>
            <a:spLocks noChangeAspect="1"/>
          </p:cNvSpPr>
          <p:nvPr/>
        </p:nvSpPr>
        <p:spPr>
          <a:xfrm>
            <a:off x="1073453" y="3881366"/>
            <a:ext cx="1800000" cy="1800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Real Games Factory IO</a:t>
            </a:r>
          </a:p>
        </p:txBody>
      </p:sp>
      <p:sp>
        <p:nvSpPr>
          <p:cNvPr id="8" name="Ovaal 7">
            <a:extLst>
              <a:ext uri="{FF2B5EF4-FFF2-40B4-BE49-F238E27FC236}">
                <a16:creationId xmlns:a16="http://schemas.microsoft.com/office/drawing/2014/main" id="{EA4AEF6D-2218-412A-B553-3715828545CA}"/>
              </a:ext>
            </a:extLst>
          </p:cNvPr>
          <p:cNvSpPr>
            <a:spLocks noChangeAspect="1"/>
          </p:cNvSpPr>
          <p:nvPr/>
        </p:nvSpPr>
        <p:spPr>
          <a:xfrm>
            <a:off x="5816326" y="3881366"/>
            <a:ext cx="1800000" cy="1800000"/>
          </a:xfrm>
          <a:prstGeom prst="ellipse">
            <a:avLst/>
          </a:prstGeom>
          <a:solidFill>
            <a:srgbClr val="00FF99">
              <a:alpha val="5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Siemens TIA Portal</a:t>
            </a:r>
          </a:p>
        </p:txBody>
      </p:sp>
      <p:cxnSp>
        <p:nvCxnSpPr>
          <p:cNvPr id="12" name="Rechte verbindingslijn 11">
            <a:extLst>
              <a:ext uri="{FF2B5EF4-FFF2-40B4-BE49-F238E27FC236}">
                <a16:creationId xmlns:a16="http://schemas.microsoft.com/office/drawing/2014/main" id="{E6C55947-C8EE-491E-9DBF-B78367154ABB}"/>
              </a:ext>
            </a:extLst>
          </p:cNvPr>
          <p:cNvCxnSpPr>
            <a:stCxn id="2" idx="6"/>
            <a:endCxn id="8" idx="2"/>
          </p:cNvCxnSpPr>
          <p:nvPr/>
        </p:nvCxnSpPr>
        <p:spPr>
          <a:xfrm>
            <a:off x="2873453" y="4781366"/>
            <a:ext cx="2942873" cy="0"/>
          </a:xfrm>
          <a:prstGeom prst="line">
            <a:avLst/>
          </a:prstGeom>
          <a:ln w="44450"/>
        </p:spPr>
        <p:style>
          <a:lnRef idx="1">
            <a:schemeClr val="accent6"/>
          </a:lnRef>
          <a:fillRef idx="0">
            <a:schemeClr val="accent6"/>
          </a:fillRef>
          <a:effectRef idx="0">
            <a:schemeClr val="accent6"/>
          </a:effectRef>
          <a:fontRef idx="minor">
            <a:schemeClr val="tx1"/>
          </a:fontRef>
        </p:style>
      </p:cxnSp>
      <p:pic>
        <p:nvPicPr>
          <p:cNvPr id="9" name="Afbeelding 8" descr="Afbeelding met computer&#10;&#10;Automatisch gegenereerde beschrijving">
            <a:extLst>
              <a:ext uri="{FF2B5EF4-FFF2-40B4-BE49-F238E27FC236}">
                <a16:creationId xmlns:a16="http://schemas.microsoft.com/office/drawing/2014/main" id="{CF255496-6B81-4643-9F9D-7EC20A5B7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765" y="4038962"/>
            <a:ext cx="1340249" cy="1484808"/>
          </a:xfrm>
          <a:prstGeom prst="rect">
            <a:avLst/>
          </a:prstGeom>
        </p:spPr>
      </p:pic>
      <p:pic>
        <p:nvPicPr>
          <p:cNvPr id="15" name="Graphic 14" descr="Badge kruis">
            <a:extLst>
              <a:ext uri="{FF2B5EF4-FFF2-40B4-BE49-F238E27FC236}">
                <a16:creationId xmlns:a16="http://schemas.microsoft.com/office/drawing/2014/main" id="{21D68A25-2A91-4AAB-9513-D407CA403F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0728" y="3800202"/>
            <a:ext cx="609961" cy="609961"/>
          </a:xfrm>
          <a:prstGeom prst="rect">
            <a:avLst/>
          </a:prstGeom>
        </p:spPr>
      </p:pic>
      <p:pic>
        <p:nvPicPr>
          <p:cNvPr id="16" name="Graphic 15" descr="Badge kruis">
            <a:extLst>
              <a:ext uri="{FF2B5EF4-FFF2-40B4-BE49-F238E27FC236}">
                <a16:creationId xmlns:a16="http://schemas.microsoft.com/office/drawing/2014/main" id="{DB5CBDB1-643A-46AA-B7E1-CEEC3473E6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2670" y="3800203"/>
            <a:ext cx="609961" cy="609961"/>
          </a:xfrm>
          <a:prstGeom prst="rect">
            <a:avLst/>
          </a:prstGeom>
        </p:spPr>
      </p:pic>
      <p:pic>
        <p:nvPicPr>
          <p:cNvPr id="18" name="Graphic 17" descr="Vinkje">
            <a:extLst>
              <a:ext uri="{FF2B5EF4-FFF2-40B4-BE49-F238E27FC236}">
                <a16:creationId xmlns:a16="http://schemas.microsoft.com/office/drawing/2014/main" id="{3BFD42D4-1930-4028-8043-5E21B916FF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6197" y="3797515"/>
            <a:ext cx="612648" cy="612648"/>
          </a:xfrm>
          <a:prstGeom prst="rect">
            <a:avLst/>
          </a:prstGeom>
        </p:spPr>
      </p:pic>
      <p:grpSp>
        <p:nvGrpSpPr>
          <p:cNvPr id="23" name="Groep 22">
            <a:extLst>
              <a:ext uri="{FF2B5EF4-FFF2-40B4-BE49-F238E27FC236}">
                <a16:creationId xmlns:a16="http://schemas.microsoft.com/office/drawing/2014/main" id="{A34C38B6-4C98-4F8F-8FA2-9F8312296B1D}"/>
              </a:ext>
            </a:extLst>
          </p:cNvPr>
          <p:cNvGrpSpPr/>
          <p:nvPr/>
        </p:nvGrpSpPr>
        <p:grpSpPr>
          <a:xfrm>
            <a:off x="8137836" y="3881366"/>
            <a:ext cx="3575933" cy="1357979"/>
            <a:chOff x="8594415" y="3429000"/>
            <a:chExt cx="3575933" cy="1357979"/>
          </a:xfrm>
        </p:grpSpPr>
        <p:pic>
          <p:nvPicPr>
            <p:cNvPr id="19" name="Graphic 18" descr="Vinkje">
              <a:extLst>
                <a:ext uri="{FF2B5EF4-FFF2-40B4-BE49-F238E27FC236}">
                  <a16:creationId xmlns:a16="http://schemas.microsoft.com/office/drawing/2014/main" id="{9069A65C-8FED-4D0F-B187-FB8E34ECD0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67523" y="3429000"/>
              <a:ext cx="612648" cy="612648"/>
            </a:xfrm>
            <a:prstGeom prst="rect">
              <a:avLst/>
            </a:prstGeom>
          </p:spPr>
        </p:pic>
        <p:pic>
          <p:nvPicPr>
            <p:cNvPr id="20" name="Graphic 19" descr="Badge kruis">
              <a:extLst>
                <a:ext uri="{FF2B5EF4-FFF2-40B4-BE49-F238E27FC236}">
                  <a16:creationId xmlns:a16="http://schemas.microsoft.com/office/drawing/2014/main" id="{61922D73-ECEA-4A7E-9474-2C73C45403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94415" y="4177018"/>
              <a:ext cx="609961" cy="609961"/>
            </a:xfrm>
            <a:prstGeom prst="rect">
              <a:avLst/>
            </a:prstGeom>
          </p:spPr>
        </p:pic>
        <p:sp>
          <p:nvSpPr>
            <p:cNvPr id="21" name="Vertical Text Placeholder 2">
              <a:extLst>
                <a:ext uri="{FF2B5EF4-FFF2-40B4-BE49-F238E27FC236}">
                  <a16:creationId xmlns:a16="http://schemas.microsoft.com/office/drawing/2014/main" id="{5D2B0F9F-91A4-47E7-95E9-0111ACB7E962}"/>
                </a:ext>
              </a:extLst>
            </p:cNvPr>
            <p:cNvSpPr txBox="1">
              <a:spLocks/>
            </p:cNvSpPr>
            <p:nvPr/>
          </p:nvSpPr>
          <p:spPr>
            <a:xfrm>
              <a:off x="9347200" y="3524868"/>
              <a:ext cx="2809289" cy="514094"/>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Done in this training</a:t>
              </a:r>
            </a:p>
          </p:txBody>
        </p:sp>
        <p:sp>
          <p:nvSpPr>
            <p:cNvPr id="22" name="Vertical Text Placeholder 2">
              <a:extLst>
                <a:ext uri="{FF2B5EF4-FFF2-40B4-BE49-F238E27FC236}">
                  <a16:creationId xmlns:a16="http://schemas.microsoft.com/office/drawing/2014/main" id="{DC707AB4-20CF-4343-9056-BBD89F94E5D1}"/>
                </a:ext>
              </a:extLst>
            </p:cNvPr>
            <p:cNvSpPr txBox="1">
              <a:spLocks/>
            </p:cNvSpPr>
            <p:nvPr/>
          </p:nvSpPr>
          <p:spPr>
            <a:xfrm>
              <a:off x="9361059" y="4268393"/>
              <a:ext cx="2809289" cy="514094"/>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Not in this training</a:t>
              </a:r>
            </a:p>
          </p:txBody>
        </p:sp>
      </p:grpSp>
    </p:spTree>
    <p:extLst>
      <p:ext uri="{BB962C8B-B14F-4D97-AF65-F5344CB8AC3E}">
        <p14:creationId xmlns:p14="http://schemas.microsoft.com/office/powerpoint/2010/main" val="123914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nl-BE" dirty="0">
                <a:solidFill>
                  <a:srgbClr val="B20204"/>
                </a:solidFill>
                <a:latin typeface="+mn-lt"/>
              </a:rPr>
              <a:t>Contact</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a:normAutofit/>
          </a:bodyPr>
          <a:lstStyle/>
          <a:p>
            <a:pPr marL="0" indent="0">
              <a:buNone/>
            </a:pPr>
            <a:r>
              <a:rPr lang="en-US" sz="2000" b="1" u="sng" dirty="0"/>
              <a:t>AP University college</a:t>
            </a:r>
          </a:p>
          <a:p>
            <a:pPr marL="0" indent="0">
              <a:buNone/>
            </a:pPr>
            <a:r>
              <a:rPr lang="en-US" sz="2000" dirty="0"/>
              <a:t>Geert Van Grieken</a:t>
            </a:r>
          </a:p>
          <a:p>
            <a:pPr marL="0" indent="0">
              <a:buNone/>
            </a:pPr>
            <a:r>
              <a:rPr lang="en-US" sz="2000" dirty="0">
                <a:sym typeface="Webdings" panose="05030102010509060703" pitchFamily="18" charset="2"/>
              </a:rPr>
              <a:t>Email</a:t>
            </a:r>
            <a:r>
              <a:rPr lang="en-US" sz="2000" dirty="0"/>
              <a:t>: </a:t>
            </a:r>
            <a:r>
              <a:rPr lang="en-US" sz="2000" dirty="0">
                <a:hlinkClick r:id="rId2"/>
              </a:rPr>
              <a:t>geert.vangrieken@ap.be</a:t>
            </a:r>
            <a:endParaRPr lang="en-US" sz="2000" dirty="0"/>
          </a:p>
          <a:p>
            <a:pPr marL="0" indent="0">
              <a:buNone/>
            </a:pPr>
            <a:r>
              <a:rPr lang="en-US" sz="2000" dirty="0"/>
              <a:t>Address : </a:t>
            </a:r>
            <a:r>
              <a:rPr lang="en-US" sz="2000" dirty="0" err="1"/>
              <a:t>Ellermanstraat</a:t>
            </a:r>
            <a:r>
              <a:rPr lang="en-US" sz="2000" dirty="0"/>
              <a:t> 33, B-2060 Antwerp, Belgium</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25</a:t>
            </a:fld>
            <a:endParaRPr lang="nl-BE" dirty="0">
              <a:solidFill>
                <a:schemeClr val="bg1"/>
              </a:solidFill>
            </a:endParaRPr>
          </a:p>
        </p:txBody>
      </p:sp>
      <p:pic>
        <p:nvPicPr>
          <p:cNvPr id="6" name="Afbeelding 5">
            <a:extLst>
              <a:ext uri="{FF2B5EF4-FFF2-40B4-BE49-F238E27FC236}">
                <a16:creationId xmlns:a16="http://schemas.microsoft.com/office/drawing/2014/main" id="{D5FA927C-0F88-4DBA-8DCA-ED042FC66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23" y="1825625"/>
            <a:ext cx="470477" cy="25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60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40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nl-BE" dirty="0">
                <a:solidFill>
                  <a:srgbClr val="B20204"/>
                </a:solidFill>
                <a:latin typeface="+mn-lt"/>
              </a:rPr>
              <a:t>Disclaimer</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a:lstStyle/>
          <a:p>
            <a:pPr marL="0" indent="0">
              <a:buNone/>
            </a:pPr>
            <a:r>
              <a:rPr lang="en-US" dirty="0"/>
              <a:t>"The European Commission's support for the production of this publication does not constitute an endorsement of the contents, which reflect the views only of the authors, and the Commission cannot be held responsible for any use which may be made of the information contained therein."</a:t>
            </a:r>
            <a:endParaRPr lang="nl-BE" dirty="0"/>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3</a:t>
            </a:fld>
            <a:endParaRPr lang="nl-BE" dirty="0">
              <a:solidFill>
                <a:schemeClr val="bg1"/>
              </a:solidFill>
            </a:endParaRPr>
          </a:p>
        </p:txBody>
      </p:sp>
    </p:spTree>
    <p:extLst>
      <p:ext uri="{BB962C8B-B14F-4D97-AF65-F5344CB8AC3E}">
        <p14:creationId xmlns:p14="http://schemas.microsoft.com/office/powerpoint/2010/main" val="1800755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Introduction</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825625"/>
            <a:ext cx="10515600" cy="3527610"/>
          </a:xfrm>
        </p:spPr>
        <p:txBody>
          <a:bodyPr/>
          <a:lstStyle/>
          <a:p>
            <a:pPr marL="0" indent="0">
              <a:buNone/>
            </a:pPr>
            <a:r>
              <a:rPr lang="nl-BE" dirty="0"/>
              <a:t>Factory IO from Real Games is a </a:t>
            </a:r>
            <a:r>
              <a:rPr lang="nl-BE" b="1" dirty="0"/>
              <a:t>3D factory </a:t>
            </a:r>
            <a:r>
              <a:rPr lang="en-US" b="1" dirty="0"/>
              <a:t>simulation</a:t>
            </a:r>
            <a:r>
              <a:rPr lang="nl-BE" b="1" dirty="0"/>
              <a:t> environment </a:t>
            </a:r>
            <a:r>
              <a:rPr lang="en-US" dirty="0"/>
              <a:t>where</a:t>
            </a:r>
            <a:r>
              <a:rPr lang="nl-BE" dirty="0"/>
              <a:t> </a:t>
            </a:r>
            <a:r>
              <a:rPr lang="en-US" dirty="0"/>
              <a:t>you</a:t>
            </a:r>
            <a:r>
              <a:rPr lang="nl-BE" dirty="0"/>
              <a:t> can turn a computer </a:t>
            </a:r>
            <a:r>
              <a:rPr lang="en-US" dirty="0"/>
              <a:t>into</a:t>
            </a:r>
            <a:r>
              <a:rPr lang="nl-BE" dirty="0"/>
              <a:t> a PLC</a:t>
            </a:r>
            <a:r>
              <a:rPr lang="nl-BE" sz="2000" baseline="30000" dirty="0"/>
              <a:t>1</a:t>
            </a:r>
            <a:r>
              <a:rPr lang="nl-BE" dirty="0"/>
              <a:t> training kit. </a:t>
            </a:r>
          </a:p>
          <a:p>
            <a:pPr marL="0" indent="0">
              <a:buNone/>
            </a:pPr>
            <a:r>
              <a:rPr lang="en-US" dirty="0"/>
              <a:t>It works with any PLC with no risk of injury to students or damage to equipment. It brings small to large-scale industrial applications to the classroom.</a:t>
            </a:r>
          </a:p>
          <a:p>
            <a:pPr marL="0" indent="0">
              <a:buNone/>
            </a:pPr>
            <a:r>
              <a:rPr lang="en-US" dirty="0"/>
              <a:t>It allows to practice real factory automation control tasks inspired by common industrial applications.</a:t>
            </a:r>
          </a:p>
          <a:p>
            <a:endParaRPr lang="en-US" dirty="0"/>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4</a:t>
            </a:fld>
            <a:endParaRPr lang="nl-BE" dirty="0">
              <a:solidFill>
                <a:schemeClr val="bg1"/>
              </a:solidFill>
            </a:endParaRPr>
          </a:p>
        </p:txBody>
      </p:sp>
      <p:sp>
        <p:nvSpPr>
          <p:cNvPr id="6" name="Vertical Text Placeholder 2">
            <a:extLst>
              <a:ext uri="{FF2B5EF4-FFF2-40B4-BE49-F238E27FC236}">
                <a16:creationId xmlns:a16="http://schemas.microsoft.com/office/drawing/2014/main" id="{41CF0292-AEEA-4806-ABEA-1E5C323E30FB}"/>
              </a:ext>
            </a:extLst>
          </p:cNvPr>
          <p:cNvSpPr txBox="1">
            <a:spLocks/>
          </p:cNvSpPr>
          <p:nvPr/>
        </p:nvSpPr>
        <p:spPr>
          <a:xfrm>
            <a:off x="838200" y="5690587"/>
            <a:ext cx="10515600" cy="454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sz="1400" baseline="30000" dirty="0"/>
              <a:t>1</a:t>
            </a:r>
            <a:r>
              <a:rPr lang="nl-BE" sz="1400" dirty="0"/>
              <a:t> PLC = </a:t>
            </a:r>
            <a:r>
              <a:rPr lang="en-US" sz="1400" dirty="0"/>
              <a:t>Programmable</a:t>
            </a:r>
            <a:r>
              <a:rPr lang="nl-BE" sz="1400" dirty="0"/>
              <a:t> Logic Controller = Machine controller</a:t>
            </a:r>
            <a:endParaRPr lang="en-US" sz="1400" dirty="0"/>
          </a:p>
          <a:p>
            <a:endParaRPr lang="en-US" sz="1400" dirty="0"/>
          </a:p>
        </p:txBody>
      </p:sp>
    </p:spTree>
    <p:extLst>
      <p:ext uri="{BB962C8B-B14F-4D97-AF65-F5344CB8AC3E}">
        <p14:creationId xmlns:p14="http://schemas.microsoft.com/office/powerpoint/2010/main" val="312064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media 1" title="Factory I/O - Next-Gen PLC Training">
            <a:hlinkClick r:id="" action="ppaction://media"/>
            <a:extLst>
              <a:ext uri="{FF2B5EF4-FFF2-40B4-BE49-F238E27FC236}">
                <a16:creationId xmlns:a16="http://schemas.microsoft.com/office/drawing/2014/main" id="{FC3552F6-92A0-4755-943D-82B031678546}"/>
              </a:ext>
            </a:extLst>
          </p:cNvPr>
          <p:cNvPicPr>
            <a:picLocks noRot="1" noChangeAspect="1"/>
          </p:cNvPicPr>
          <p:nvPr>
            <a:videoFile r:link="rId1"/>
          </p:nvPr>
        </p:nvPicPr>
        <p:blipFill>
          <a:blip r:embed="rId3"/>
          <a:stretch>
            <a:fillRect/>
          </a:stretch>
        </p:blipFill>
        <p:spPr>
          <a:xfrm>
            <a:off x="1704651" y="1296107"/>
            <a:ext cx="8782698" cy="4940268"/>
          </a:xfrm>
          <a:prstGeom prst="rect">
            <a:avLst/>
          </a:prstGeom>
        </p:spPr>
      </p:pic>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Introduction</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5</a:t>
            </a:fld>
            <a:endParaRPr lang="nl-BE" dirty="0">
              <a:solidFill>
                <a:schemeClr val="bg1"/>
              </a:solidFill>
            </a:endParaRPr>
          </a:p>
        </p:txBody>
      </p:sp>
    </p:spTree>
    <p:extLst>
      <p:ext uri="{BB962C8B-B14F-4D97-AF65-F5344CB8AC3E}">
        <p14:creationId xmlns:p14="http://schemas.microsoft.com/office/powerpoint/2010/main" val="83851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Introduction</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825625"/>
            <a:ext cx="10515600" cy="1805342"/>
          </a:xfrm>
        </p:spPr>
        <p:txBody>
          <a:bodyPr/>
          <a:lstStyle/>
          <a:p>
            <a:pPr marL="0" indent="0">
              <a:buNone/>
            </a:pPr>
            <a:r>
              <a:rPr lang="en-US" dirty="0"/>
              <a:t>Factory IO is meant to use in combination with a machine controller. </a:t>
            </a:r>
          </a:p>
          <a:p>
            <a:pPr marL="0" indent="0">
              <a:buNone/>
            </a:pPr>
            <a:r>
              <a:rPr lang="en-US" dirty="0"/>
              <a:t>The machine controller, usually a PLC, contains the software program for operation of the machine in automatic, semi-automatic or manual mode.</a:t>
            </a:r>
          </a:p>
          <a:p>
            <a:pPr marL="0" indent="0">
              <a:buNone/>
            </a:pPr>
            <a:endParaRPr lang="en-US" dirty="0"/>
          </a:p>
          <a:p>
            <a:endParaRPr lang="en-US" dirty="0"/>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6</a:t>
            </a:fld>
            <a:endParaRPr lang="nl-BE" dirty="0">
              <a:solidFill>
                <a:schemeClr val="bg1"/>
              </a:solidFill>
            </a:endParaRPr>
          </a:p>
        </p:txBody>
      </p:sp>
      <p:pic>
        <p:nvPicPr>
          <p:cNvPr id="7" name="Afbeelding 6" descr="Afbeelding met tafel, binnen, computer, computer&#10;&#10;Automatisch gegenereerde beschrijving">
            <a:extLst>
              <a:ext uri="{FF2B5EF4-FFF2-40B4-BE49-F238E27FC236}">
                <a16:creationId xmlns:a16="http://schemas.microsoft.com/office/drawing/2014/main" id="{BD0CD8A4-845F-44E7-846C-9DD825B2F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628" y="3429000"/>
            <a:ext cx="4510631" cy="2428334"/>
          </a:xfrm>
          <a:prstGeom prst="rect">
            <a:avLst/>
          </a:prstGeom>
        </p:spPr>
      </p:pic>
      <p:sp>
        <p:nvSpPr>
          <p:cNvPr id="13" name="Vertical Text Placeholder 2">
            <a:extLst>
              <a:ext uri="{FF2B5EF4-FFF2-40B4-BE49-F238E27FC236}">
                <a16:creationId xmlns:a16="http://schemas.microsoft.com/office/drawing/2014/main" id="{ABA62226-C8A9-43F3-BBFF-B7C7ADAB15C7}"/>
              </a:ext>
            </a:extLst>
          </p:cNvPr>
          <p:cNvSpPr txBox="1">
            <a:spLocks/>
          </p:cNvSpPr>
          <p:nvPr/>
        </p:nvSpPr>
        <p:spPr>
          <a:xfrm>
            <a:off x="838200" y="3619528"/>
            <a:ext cx="5769428" cy="1805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Factory IO is compatible with most machine controllers via an Ethernet connection.</a:t>
            </a:r>
          </a:p>
          <a:p>
            <a:endParaRPr lang="en-US" dirty="0"/>
          </a:p>
        </p:txBody>
      </p:sp>
    </p:spTree>
    <p:extLst>
      <p:ext uri="{BB962C8B-B14F-4D97-AF65-F5344CB8AC3E}">
        <p14:creationId xmlns:p14="http://schemas.microsoft.com/office/powerpoint/2010/main" val="1843125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Introduction</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825625"/>
            <a:ext cx="10515600" cy="1831976"/>
          </a:xfrm>
        </p:spPr>
        <p:txBody>
          <a:bodyPr>
            <a:normAutofit/>
          </a:bodyPr>
          <a:lstStyle/>
          <a:p>
            <a:pPr marL="0" indent="0">
              <a:buNone/>
            </a:pPr>
            <a:r>
              <a:rPr lang="en-US" dirty="0"/>
              <a:t>Factory IO is available in 7 different editions and each edition includes IO drivers targeting specific technologies.</a:t>
            </a:r>
          </a:p>
          <a:p>
            <a:pPr>
              <a:buFont typeface="Wingdings" panose="05000000000000000000" pitchFamily="2" charset="2"/>
              <a:buChar char="Ø"/>
            </a:pPr>
            <a:r>
              <a:rPr lang="en-US" dirty="0">
                <a:hlinkClick r:id="rId3"/>
              </a:rPr>
              <a:t>https://factoryio.com/editions</a:t>
            </a:r>
            <a:r>
              <a:rPr lang="en-US" dirty="0"/>
              <a:t> </a:t>
            </a:r>
          </a:p>
          <a:p>
            <a:pPr>
              <a:buFont typeface="Wingdings" panose="05000000000000000000" pitchFamily="2" charset="2"/>
              <a:buChar char="Ø"/>
            </a:pPr>
            <a:endParaRPr lang="en-US" dirty="0"/>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7</a:t>
            </a:fld>
            <a:endParaRPr lang="nl-BE" dirty="0">
              <a:solidFill>
                <a:schemeClr val="bg1"/>
              </a:solidFill>
            </a:endParaRPr>
          </a:p>
        </p:txBody>
      </p:sp>
      <p:pic>
        <p:nvPicPr>
          <p:cNvPr id="15" name="Afbeelding 14">
            <a:extLst>
              <a:ext uri="{FF2B5EF4-FFF2-40B4-BE49-F238E27FC236}">
                <a16:creationId xmlns:a16="http://schemas.microsoft.com/office/drawing/2014/main" id="{EFF0C2AC-3AC8-4C4E-AF4C-17F4BA607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1834" y="3977203"/>
            <a:ext cx="2308322" cy="369331"/>
          </a:xfrm>
          <a:prstGeom prst="rect">
            <a:avLst/>
          </a:prstGeom>
        </p:spPr>
      </p:pic>
      <p:sp>
        <p:nvSpPr>
          <p:cNvPr id="16" name="Vertical Text Placeholder 2">
            <a:extLst>
              <a:ext uri="{FF2B5EF4-FFF2-40B4-BE49-F238E27FC236}">
                <a16:creationId xmlns:a16="http://schemas.microsoft.com/office/drawing/2014/main" id="{751D9509-2FB5-4621-8A35-FC750C2975F2}"/>
              </a:ext>
            </a:extLst>
          </p:cNvPr>
          <p:cNvSpPr txBox="1">
            <a:spLocks/>
          </p:cNvSpPr>
          <p:nvPr/>
        </p:nvSpPr>
        <p:spPr>
          <a:xfrm>
            <a:off x="838200" y="3526972"/>
            <a:ext cx="8098971" cy="2307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a:t>
            </a:r>
            <a:r>
              <a:rPr lang="en-US" b="1" dirty="0"/>
              <a:t>Siemens edition </a:t>
            </a:r>
            <a:r>
              <a:rPr lang="en-US" dirty="0"/>
              <a:t>has been selected for the ACTEA-project where it is compatible with Siemens LOGO!, S7-200, S7-300, S7-400, </a:t>
            </a:r>
            <a:r>
              <a:rPr lang="en-US" b="1" dirty="0"/>
              <a:t>S7-1200</a:t>
            </a:r>
            <a:r>
              <a:rPr lang="en-US" dirty="0"/>
              <a:t>, S7-1500, S7-PLCSIM and S7-PLCSIM Advanced controllers provided they have an Ethernet connection.</a:t>
            </a:r>
          </a:p>
          <a:p>
            <a:endParaRPr lang="en-US" dirty="0"/>
          </a:p>
        </p:txBody>
      </p:sp>
    </p:spTree>
    <p:extLst>
      <p:ext uri="{BB962C8B-B14F-4D97-AF65-F5344CB8AC3E}">
        <p14:creationId xmlns:p14="http://schemas.microsoft.com/office/powerpoint/2010/main" val="160043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Introduction</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825624"/>
            <a:ext cx="10515600" cy="3519261"/>
          </a:xfrm>
        </p:spPr>
        <p:txBody>
          <a:bodyPr>
            <a:normAutofit/>
          </a:bodyPr>
          <a:lstStyle/>
          <a:p>
            <a:pPr marL="0" indent="0">
              <a:buNone/>
            </a:pPr>
            <a:r>
              <a:rPr lang="en-US" dirty="0"/>
              <a:t>The </a:t>
            </a:r>
            <a:r>
              <a:rPr lang="en-US" b="1" dirty="0"/>
              <a:t>Siemens edition </a:t>
            </a:r>
            <a:r>
              <a:rPr lang="en-US" dirty="0"/>
              <a:t>has been selected because the ACTEA PLC-boards for the courses M2C3 Basic PLC Programming &amp; M2C4 Advanced PLC Programming comes with Siemens S7-1200 CPU’s.</a:t>
            </a:r>
          </a:p>
          <a:p>
            <a:endParaRPr lang="en-US" dirty="0"/>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8</a:t>
            </a:fld>
            <a:endParaRPr lang="nl-BE" dirty="0">
              <a:solidFill>
                <a:schemeClr val="bg1"/>
              </a:solidFill>
            </a:endParaRPr>
          </a:p>
        </p:txBody>
      </p:sp>
      <p:pic>
        <p:nvPicPr>
          <p:cNvPr id="6" name="Afbeelding 5" descr="Afbeelding met binnen, speelgoed, zitten, circuit&#10;&#10;Automatisch gegenereerde beschrijving">
            <a:extLst>
              <a:ext uri="{FF2B5EF4-FFF2-40B4-BE49-F238E27FC236}">
                <a16:creationId xmlns:a16="http://schemas.microsoft.com/office/drawing/2014/main" id="{EED63426-09ED-4252-A0F1-F9403D826E9E}"/>
              </a:ext>
            </a:extLst>
          </p:cNvPr>
          <p:cNvPicPr>
            <a:picLocks noChangeAspect="1"/>
          </p:cNvPicPr>
          <p:nvPr/>
        </p:nvPicPr>
        <p:blipFill rotWithShape="1">
          <a:blip r:embed="rId3">
            <a:extLst>
              <a:ext uri="{28A0092B-C50C-407E-A947-70E740481C1C}">
                <a14:useLocalDpi xmlns:a14="http://schemas.microsoft.com/office/drawing/2010/main" val="0"/>
              </a:ext>
            </a:extLst>
          </a:blip>
          <a:srcRect t="8868"/>
          <a:stretch/>
        </p:blipFill>
        <p:spPr>
          <a:xfrm>
            <a:off x="1534886" y="3083377"/>
            <a:ext cx="4169229" cy="2849635"/>
          </a:xfrm>
          <a:prstGeom prst="rect">
            <a:avLst/>
          </a:prstGeom>
        </p:spPr>
      </p:pic>
      <p:pic>
        <p:nvPicPr>
          <p:cNvPr id="8" name="Afbeelding 7" descr="Afbeelding met binnen, kast, speelgoed, klein&#10;&#10;Automatisch gegenereerde beschrijving">
            <a:extLst>
              <a:ext uri="{FF2B5EF4-FFF2-40B4-BE49-F238E27FC236}">
                <a16:creationId xmlns:a16="http://schemas.microsoft.com/office/drawing/2014/main" id="{E8863180-CD80-4A92-ACCE-109F98900D25}"/>
              </a:ext>
            </a:extLst>
          </p:cNvPr>
          <p:cNvPicPr>
            <a:picLocks noChangeAspect="1"/>
          </p:cNvPicPr>
          <p:nvPr/>
        </p:nvPicPr>
        <p:blipFill rotWithShape="1">
          <a:blip r:embed="rId4">
            <a:extLst>
              <a:ext uri="{28A0092B-C50C-407E-A947-70E740481C1C}">
                <a14:useLocalDpi xmlns:a14="http://schemas.microsoft.com/office/drawing/2010/main" val="0"/>
              </a:ext>
            </a:extLst>
          </a:blip>
          <a:srcRect t="7662"/>
          <a:stretch/>
        </p:blipFill>
        <p:spPr>
          <a:xfrm>
            <a:off x="6487887" y="3083376"/>
            <a:ext cx="4114800" cy="2849636"/>
          </a:xfrm>
          <a:prstGeom prst="rect">
            <a:avLst/>
          </a:prstGeom>
        </p:spPr>
      </p:pic>
    </p:spTree>
    <p:extLst>
      <p:ext uri="{BB962C8B-B14F-4D97-AF65-F5344CB8AC3E}">
        <p14:creationId xmlns:p14="http://schemas.microsoft.com/office/powerpoint/2010/main" val="281468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277C"/>
          </a:solidFill>
        </p:spPr>
        <p:txBody>
          <a:bodyPr wrap="square" rtlCol="0">
            <a:spAutoFit/>
          </a:bodyPr>
          <a:lstStyle/>
          <a:p>
            <a:r>
              <a:rPr lang="en-US" dirty="0">
                <a:solidFill>
                  <a:schemeClr val="bg1"/>
                </a:solidFill>
              </a:rPr>
              <a:t>Introduction into Real Games Factory IO</a:t>
            </a: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First steps</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869166"/>
            <a:ext cx="10515600" cy="3519261"/>
          </a:xfrm>
        </p:spPr>
        <p:txBody>
          <a:bodyPr vert="horz" lIns="91440" tIns="45720" rIns="91440" bIns="45720" rtlCol="0" anchor="t">
            <a:normAutofit/>
          </a:bodyPr>
          <a:lstStyle/>
          <a:p>
            <a:pPr marL="0" indent="0">
              <a:buNone/>
            </a:pPr>
            <a:r>
              <a:rPr lang="en-US" dirty="0"/>
              <a:t>The program can be downloaded from the Factory IO website by downloading (</a:t>
            </a:r>
            <a:r>
              <a:rPr lang="en-US" dirty="0">
                <a:hlinkClick r:id="rId3"/>
              </a:rPr>
              <a:t>click here</a:t>
            </a:r>
            <a:r>
              <a:rPr lang="en-US" dirty="0"/>
              <a:t>) a free trail version.</a:t>
            </a:r>
          </a:p>
          <a:p>
            <a:pPr marL="0" indent="0">
              <a:buNone/>
            </a:pPr>
            <a:r>
              <a:rPr lang="en-US" dirty="0"/>
              <a:t>The free trail version is the full-featured Ultimate edition and you need to register yourself before the download.</a:t>
            </a:r>
          </a:p>
          <a:p>
            <a:pPr marL="0" indent="0">
              <a:buNone/>
            </a:pPr>
            <a:endParaRPr lang="en-US" sz="1800" dirty="0">
              <a:cs typeface="Calibri"/>
            </a:endParaRPr>
          </a:p>
          <a:p>
            <a:endParaRPr lang="en-US" dirty="0"/>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9</a:t>
            </a:fld>
            <a:endParaRPr lang="nl-BE" dirty="0">
              <a:solidFill>
                <a:schemeClr val="bg1"/>
              </a:solidFill>
            </a:endParaRPr>
          </a:p>
        </p:txBody>
      </p:sp>
      <p:pic>
        <p:nvPicPr>
          <p:cNvPr id="9" name="Afbeelding 8" descr="Afbeelding met tekening&#10;&#10;Automatisch gegenereerde beschrijving">
            <a:extLst>
              <a:ext uri="{FF2B5EF4-FFF2-40B4-BE49-F238E27FC236}">
                <a16:creationId xmlns:a16="http://schemas.microsoft.com/office/drawing/2014/main" id="{29D54C8E-0761-4FAB-B44C-681E354EB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798" y="4915987"/>
            <a:ext cx="937260" cy="944880"/>
          </a:xfrm>
          <a:prstGeom prst="rect">
            <a:avLst/>
          </a:prstGeom>
        </p:spPr>
      </p:pic>
      <p:sp>
        <p:nvSpPr>
          <p:cNvPr id="12" name="Vertical Text Placeholder 2">
            <a:extLst>
              <a:ext uri="{FF2B5EF4-FFF2-40B4-BE49-F238E27FC236}">
                <a16:creationId xmlns:a16="http://schemas.microsoft.com/office/drawing/2014/main" id="{B0784C17-EF60-423E-9793-213AD282DD2E}"/>
              </a:ext>
            </a:extLst>
          </p:cNvPr>
          <p:cNvSpPr txBox="1">
            <a:spLocks/>
          </p:cNvSpPr>
          <p:nvPr/>
        </p:nvSpPr>
        <p:spPr>
          <a:xfrm>
            <a:off x="2047058" y="4915987"/>
            <a:ext cx="9176113" cy="944880"/>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Factory IO </a:t>
            </a:r>
            <a:r>
              <a:rPr lang="en-US" dirty="0"/>
              <a:t>icon</a:t>
            </a:r>
            <a:r>
              <a:rPr lang="en-US" sz="2400" dirty="0"/>
              <a:t> will be showed on your desktop after the installation process. The current version is version 2.4.5.</a:t>
            </a:r>
          </a:p>
        </p:txBody>
      </p:sp>
    </p:spTree>
    <p:extLst>
      <p:ext uri="{BB962C8B-B14F-4D97-AF65-F5344CB8AC3E}">
        <p14:creationId xmlns:p14="http://schemas.microsoft.com/office/powerpoint/2010/main" val="3587741153"/>
      </p:ext>
    </p:extLst>
  </p:cSld>
  <p:clrMapOvr>
    <a:masterClrMapping/>
  </p:clrMapOvr>
</p:sld>
</file>

<file path=ppt/theme/theme1.xml><?xml version="1.0" encoding="utf-8"?>
<a:theme xmlns:a="http://schemas.openxmlformats.org/drawingml/2006/main" name="Titeldia">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TEA_template" id="{B559DEA1-F3B5-9340-A15C-693D0070266E}" vid="{11F3C662-39A5-5A46-8A2C-AB7C8FFB4D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angepast ontwerp">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TEA_template" id="{B559DEA1-F3B5-9340-A15C-693D0070266E}" vid="{37637378-4903-A242-ABE7-B57E088B4AB1}"/>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F819D99C164540931511B55CD2A119" ma:contentTypeVersion="14" ma:contentTypeDescription="Een nieuw document maken." ma:contentTypeScope="" ma:versionID="ba512563b1ecae93d23f9511e86749d5">
  <xsd:schema xmlns:xsd="http://www.w3.org/2001/XMLSchema" xmlns:xs="http://www.w3.org/2001/XMLSchema" xmlns:p="http://schemas.microsoft.com/office/2006/metadata/properties" xmlns:ns1="http://schemas.microsoft.com/sharepoint/v3" xmlns:ns2="c201cd94-8cec-4b49-be91-06a4ad927e71" xmlns:ns3="985c2e5d-11ab-460e-ad0f-32c03664b85e" targetNamespace="http://schemas.microsoft.com/office/2006/metadata/properties" ma:root="true" ma:fieldsID="7c0e41236c0e22d78f931e3f282bc213" ns1:_="" ns2:_="" ns3:_="">
    <xsd:import namespace="http://schemas.microsoft.com/sharepoint/v3"/>
    <xsd:import namespace="c201cd94-8cec-4b49-be91-06a4ad927e71"/>
    <xsd:import namespace="985c2e5d-11ab-460e-ad0f-32c03664b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Eigenschappen van het geïntegreerd beleid voor naleving" ma:hidden="true" ma:internalName="_ip_UnifiedCompliancePolicyProperties">
      <xsd:simpleType>
        <xsd:restriction base="dms:Note"/>
      </xsd:simpleType>
    </xsd:element>
    <xsd:element name="_ip_UnifiedCompliancePolicyUIAction" ma:index="21"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01cd94-8cec-4b49-be91-06a4ad927e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5c2e5d-11ab-460e-ad0f-32c03664b85e"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1D275-A050-4BE9-8109-3E67EBF02422}">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c201cd94-8cec-4b49-be91-06a4ad927e71"/>
    <ds:schemaRef ds:uri="http://purl.org/dc/dcmitype/"/>
    <ds:schemaRef ds:uri="http://schemas.openxmlformats.org/package/2006/metadata/core-properties"/>
    <ds:schemaRef ds:uri="985c2e5d-11ab-460e-ad0f-32c03664b85e"/>
    <ds:schemaRef ds:uri="http://www.w3.org/XML/1998/namespace"/>
    <ds:schemaRef ds:uri="http://schemas.microsoft.com/sharepoint/v3"/>
  </ds:schemaRefs>
</ds:datastoreItem>
</file>

<file path=customXml/itemProps2.xml><?xml version="1.0" encoding="utf-8"?>
<ds:datastoreItem xmlns:ds="http://schemas.openxmlformats.org/officeDocument/2006/customXml" ds:itemID="{7A952DA1-26A7-4551-A760-3734AE1D75E7}">
  <ds:schemaRefs>
    <ds:schemaRef ds:uri="http://schemas.microsoft.com/sharepoint/v3/contenttype/forms"/>
  </ds:schemaRefs>
</ds:datastoreItem>
</file>

<file path=customXml/itemProps3.xml><?xml version="1.0" encoding="utf-8"?>
<ds:datastoreItem xmlns:ds="http://schemas.openxmlformats.org/officeDocument/2006/customXml" ds:itemID="{597A4B7A-FAB5-43FD-8051-EC422603D3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201cd94-8cec-4b49-be91-06a4ad927e71"/>
    <ds:schemaRef ds:uri="985c2e5d-11ab-460e-ad0f-32c03664b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1444</Words>
  <Application>Microsoft Office PowerPoint</Application>
  <PresentationFormat>Breedbeeld</PresentationFormat>
  <Paragraphs>251</Paragraphs>
  <Slides>26</Slides>
  <Notes>19</Notes>
  <HiddenSlides>0</HiddenSlides>
  <MMClips>1</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26</vt:i4>
      </vt:variant>
    </vt:vector>
  </HeadingPairs>
  <TitlesOfParts>
    <vt:vector size="34" baseType="lpstr">
      <vt:lpstr>Arial</vt:lpstr>
      <vt:lpstr>Calibri</vt:lpstr>
      <vt:lpstr>Calibri Light</vt:lpstr>
      <vt:lpstr>Steelfish Rg</vt:lpstr>
      <vt:lpstr>Wingdings</vt:lpstr>
      <vt:lpstr>Titeldia</vt:lpstr>
      <vt:lpstr>Office Theme</vt:lpstr>
      <vt:lpstr>1_Aangepast ontwerp</vt:lpstr>
      <vt:lpstr>PowerPoint-presentatie</vt:lpstr>
      <vt:lpstr>Content</vt:lpstr>
      <vt:lpstr>Disclaimer</vt:lpstr>
      <vt:lpstr>Introduction</vt:lpstr>
      <vt:lpstr>Introduction</vt:lpstr>
      <vt:lpstr>Introduction</vt:lpstr>
      <vt:lpstr>Introduction</vt:lpstr>
      <vt:lpstr>Introduction</vt:lpstr>
      <vt:lpstr>First steps</vt:lpstr>
      <vt:lpstr>First steps</vt:lpstr>
      <vt:lpstr>First steps</vt:lpstr>
      <vt:lpstr>First steps</vt:lpstr>
      <vt:lpstr>Simulate scenarios</vt:lpstr>
      <vt:lpstr>Simulate scenarios</vt:lpstr>
      <vt:lpstr>Simulate scenarios</vt:lpstr>
      <vt:lpstr>Simulate scenarios</vt:lpstr>
      <vt:lpstr>Design scenarios</vt:lpstr>
      <vt:lpstr>Design scenarios</vt:lpstr>
      <vt:lpstr>Design scenarios</vt:lpstr>
      <vt:lpstr>Design scenarios</vt:lpstr>
      <vt:lpstr>Design scenarios</vt:lpstr>
      <vt:lpstr>Exercise</vt:lpstr>
      <vt:lpstr>Exercise</vt:lpstr>
      <vt:lpstr>To resume</vt:lpstr>
      <vt:lpstr>Contact</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OF THE PRESENTATION</dc:title>
  <dc:creator>De Grave Sofie</dc:creator>
  <cp:lastModifiedBy>Geert Van Grieken</cp:lastModifiedBy>
  <cp:revision>57</cp:revision>
  <dcterms:created xsi:type="dcterms:W3CDTF">2020-03-09T13:05:59Z</dcterms:created>
  <dcterms:modified xsi:type="dcterms:W3CDTF">2021-01-11T08:44:21Z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0x010100C0F819D99C164540931511B55CD2A119</vt:lpwstr>
  </property>
</Properties>
</file>